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84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5" r:id="rId27"/>
    <p:sldId id="280" r:id="rId28"/>
    <p:sldId id="281" r:id="rId29"/>
    <p:sldId id="282" r:id="rId30"/>
    <p:sldId id="287" r:id="rId31"/>
    <p:sldId id="283" r:id="rId32"/>
    <p:sldId id="286" r:id="rId33"/>
    <p:sldId id="288" r:id="rId34"/>
    <p:sldId id="289" r:id="rId35"/>
    <p:sldId id="290" r:id="rId36"/>
    <p:sldId id="298" r:id="rId37"/>
    <p:sldId id="299" r:id="rId38"/>
    <p:sldId id="297" r:id="rId39"/>
    <p:sldId id="291" r:id="rId40"/>
    <p:sldId id="292" r:id="rId41"/>
    <p:sldId id="306" r:id="rId42"/>
    <p:sldId id="307" r:id="rId43"/>
    <p:sldId id="294" r:id="rId44"/>
    <p:sldId id="296" r:id="rId45"/>
    <p:sldId id="302" r:id="rId46"/>
    <p:sldId id="303" r:id="rId47"/>
    <p:sldId id="304" r:id="rId48"/>
    <p:sldId id="305" r:id="rId49"/>
    <p:sldId id="301" r:id="rId50"/>
    <p:sldId id="309" r:id="rId51"/>
    <p:sldId id="308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38" r:id="rId61"/>
    <p:sldId id="323" r:id="rId62"/>
    <p:sldId id="324" r:id="rId63"/>
    <p:sldId id="318" r:id="rId64"/>
    <p:sldId id="326" r:id="rId65"/>
    <p:sldId id="325" r:id="rId66"/>
    <p:sldId id="319" r:id="rId67"/>
    <p:sldId id="327" r:id="rId68"/>
    <p:sldId id="328" r:id="rId69"/>
    <p:sldId id="329" r:id="rId70"/>
    <p:sldId id="320" r:id="rId71"/>
    <p:sldId id="321" r:id="rId72"/>
    <p:sldId id="330" r:id="rId73"/>
    <p:sldId id="331" r:id="rId74"/>
    <p:sldId id="332" r:id="rId75"/>
    <p:sldId id="333" r:id="rId76"/>
    <p:sldId id="335" r:id="rId77"/>
    <p:sldId id="336" r:id="rId78"/>
    <p:sldId id="334" r:id="rId79"/>
    <p:sldId id="337" r:id="rId80"/>
    <p:sldId id="322" r:id="rId81"/>
    <p:sldId id="340" r:id="rId82"/>
    <p:sldId id="342" r:id="rId83"/>
    <p:sldId id="341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60" r:id="rId92"/>
    <p:sldId id="350" r:id="rId93"/>
    <p:sldId id="361" r:id="rId94"/>
    <p:sldId id="362" r:id="rId95"/>
    <p:sldId id="363" r:id="rId96"/>
    <p:sldId id="351" r:id="rId97"/>
    <p:sldId id="352" r:id="rId98"/>
    <p:sldId id="355" r:id="rId99"/>
    <p:sldId id="356" r:id="rId100"/>
    <p:sldId id="359" r:id="rId101"/>
    <p:sldId id="353" r:id="rId102"/>
    <p:sldId id="357" r:id="rId103"/>
    <p:sldId id="358" r:id="rId10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0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15819" units="1/cm"/>
          <inkml:channelProperty channel="Y" name="resolution" value="36.24161" units="1/cm"/>
          <inkml:channelProperty channel="T" name="resolution" value="1" units="1/dev"/>
        </inkml:channelProperties>
      </inkml:inkSource>
      <inkml:timestamp xml:id="ts0" timeString="2024-03-25T05:06:19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3034 15910 0,'0'0'0,"18"0"47,-1 0-32,18 0 1,-17 0-16,17 0 16,36-17-1,35-19 1,17 1-1,18 17 1,-17 1 0,87 17 15,-34 0-15,-1 0-1,18 0 1,36 0-1,-1 17 1,0 36 0,-70-35-1,0 35 1,-36-35 0,-17-18-1,35 17 1,35 1-1,-70 17 1,-35-35 0,17 0 15,0 0-15,-17 0-1,17 0 1,-35 0-1,0 0 1,-18 0 0,0 0 15,-17 0-15,0-18-16,-1 18 15,19 0 1,-19 0-1,1-17 17,0-1 15,-18 1-32,0-1 1,0-17-1,0-36 1,0-35 0,0 18-1,0-35 1,0 70 0,0-36-1,17-34 1,-17 35-1,35 0 1,-35-18 0,18 0-1,0 0 17,-18 18-17,17 0 1,-17 35-16,18 0 15,0 35-15,-18 1 16,0-1 0,0 0 77,-18 1-30,0 17-63,-17 0 16,-88-36-1,-36 19 1,-53 17-1,1 0 1,-1 0 0,18 0-1,0 0 1,35 0 0,0 0-1,18 0 1,-70 0-1,52 0 1,0 0 0,18 0-1,-18 0 17,18 0-17,53 0 1,0 0-1,-36 0 1,36 0 0,-53 0-1,17 0 1,54 0 0,35 0-16,-18 0 15,17 0 1,1 0-16,-18 0 15,18 0 1,0 0 0,17 0-1,-17 0 17,17 17-17,0 1 141,18 0-124,0 17-32,-17-17 15,17 17 1,-18 0 0,18 18-1,-35-18-15,35 18 16,0 0-16,0-18 15,-18 36 1,1 0 0,17-36-1,0 35 1,0 1 0,-18-36-1,18 18 1,0 18-1,0-36 1,0 53 0,0 0 15,0-17-15,-18-18-1,1 17 1,17 1-1,0-18 1,-18 0 0,18 0-1,-18-36 1,18 36 0,0-17-1,0-19 1,-17 36-1,17-18 1,0 18 0,0-35-1,0 35 17,-35-18-17,35-17 1,-18 35-1,18-36 1,0 1 0,0 17 15,0-52 110</inkml:trace>
  <inkml:trace contextRef="#ctx0" brushRef="#br0" timeOffset="2671.97">20867 15752 0,'17'0'94,"36"0"-78,-35 0-16,53 0 15,52-18 1,53 0-1,-34 1-15,140-19 16,-106 36 0,1 0-16,211 0 15,35 0 17,-17 0-17,-54 0 1,-34 0-1,-18 0 1,-36 0 0,1 0-1,-1 0 1,1 0 0,-141 0-16,123-17 15,-142 17 1,36 0-16,142 0 15,-1 0 1,53 35 0,18-17-1,35 52 17,-53-35-17,-35-35 1,-71 0-1,18 36 1,-53-36 0,-53 0-16,53 17 15,-88-17-15,-18 0 16,89 0 0,-54 0-1,-35 0 1,-52 0-1,17 0 1,-36 0 0,1 0-1,-1 0 17,19 0-17,-19 0 32,1 0 0,0 0 62,-36 0 63,-17 0-156,-53 0-16</inkml:trace>
  <inkml:trace contextRef="#ctx0" brushRef="#br0" timeOffset="4312.589">2681 16775 0,'18'-18'15,"-1"18"32,19 0-31,-19 0-16,19 0 15,34 0 1,36 0 0,-18 0-1,36 0 17,-1 0-17,18 0 1,-88 0-1,0 0 1,-18 0 0,18 0-16,35 0 15,-52 0-15,17 0 16,35 0 0,-18 0-1,-52 0 1,17 0-1,1 0 1,-19 0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53FA4-9A35-44FA-A4F1-6FEA1A35E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D9F314-2E43-4990-A726-C26CF3706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BEA419-BA07-41A0-9320-AA3A11D44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FCA3D9-E2B5-4923-BABA-0C435676B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94BE18-4FF2-4965-B70A-EE313723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87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62244-F1FE-4E09-A874-F4E14A62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AF37DB-041D-4B4D-886E-08BF0AFD4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47A31-1F65-4D1A-BC45-985B04AC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8171CC-BC7F-4C3C-867B-13299C52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4B984-B83F-486F-8005-C1416C12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25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B78970-5D68-4A0D-8BC4-D0D43F0CC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F4FC1F-CE5A-4980-96EB-4A8F15D9B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8C80C-7B07-4150-85FE-D08D1D675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12A57-111A-4A26-971C-D40819F65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45E329-2BB5-4289-8B6C-F0498185D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29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2A397-03D9-45D6-9561-AE1D8D546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35BA1E-99C3-4416-9C63-C0A881057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5ECCD-5811-4F8D-B7F6-DAFD8E141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0DEE2A-6B4B-4837-983A-FEB2CCD4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BF4753-BCDB-4014-B3FB-C33032AC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92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E9C02-AD24-409E-B45A-CC0EA2081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086512-0FBD-4505-BA00-85DA4E34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E62C5F-8D76-4C81-82EE-EB4F1BEFF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2024B8-60AA-4526-A3C9-AF880AC9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249A5-80DF-4CF4-B321-DB5908B9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9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939FB-BE92-41B1-8C17-7297D886D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32B9B0-C3FA-437E-9591-EF9BD0A6E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EB8980-4A45-40F6-AF61-04AA58C22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9F8925-CCF1-4212-9AC9-D3D4ABD5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BB0049-EFD6-4006-BAD9-2D0FDD65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830B94-2DC6-478A-93C7-51CA42B17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76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17E01-430D-4518-BBC5-CF6DCC4C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36433D-6F97-455A-973C-6E7175C39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69F15-ED1D-4A04-A561-18B93065E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6C4351-7D9C-418C-BD7A-EC3AC2033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666DA1-16D1-45FA-97BC-52E06D03F8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4162A3-4B71-4F98-8519-C5DCECAEF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B8AD88-D70E-46FE-8EC5-1F90A87B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807971-8837-478E-8C1F-04978A38F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374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E750C-672D-4DF6-A5D8-8916B722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272025-0958-4A82-81E3-237FA231E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E719F0-C300-4659-B099-F47F7CCD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48F0CA-2DCE-4641-BC17-595AA77F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9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9FDBC5-E3AC-43C4-814C-5CB64B4F1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3E7DD0-0DED-4EA6-A805-0FB70D46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239D-EAD3-45F9-9702-56D3AE9C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149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422E0-CC62-4EC7-8C3E-63C8BE58C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0B21C-2730-40EA-9357-5A1BB7FA6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015394-A32A-4AFB-8B3D-D8EB7616C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40CDBA-6210-4E17-B84D-D375AB5E3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314A82-EEDE-4368-AF3F-F719ED7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05A9F-702D-4DE2-8304-D2BCA532C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663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AAC2C-F233-461B-B8FC-A2BC3EEF6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8D07DC-BD08-43CA-ABB3-18A4095A36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4F45C0-B268-4F6E-9614-4F6DA5A34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E29128-6BD2-467F-B0D1-09CEEB37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5AD25E-8331-4D21-8F97-6B0D294C1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469BA9-B94A-4BE1-AAD9-B51C24BF7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766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E4E3E6-9085-4C85-8068-71B7E683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C8BCCE-F101-486B-BD4E-20B66C431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AF43FA-3427-4FAE-867A-5E4D46E558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60B17-2656-4C09-A24A-B8AE84C95C86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F92EF-B1A7-4818-ABE7-070DEEA7F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F7CEE-3CA5-4081-A272-AEE15F85C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1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6C603-A6B7-46AF-818F-B8BD26544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9327" y="1122363"/>
            <a:ext cx="7592037" cy="23876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L2〮L3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구축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(LM2002010313_16v1)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59516-B17F-4310-BB9C-8688D42F9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4005" y="3744651"/>
            <a:ext cx="5793995" cy="1655762"/>
          </a:xfrm>
        </p:spPr>
        <p:txBody>
          <a:bodyPr/>
          <a:lstStyle/>
          <a:p>
            <a:pPr algn="l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기본 설정하기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1-1.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기본 설정 및 구성 정보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C905C8-8812-4F67-A21A-3A0C119C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8" y="870059"/>
            <a:ext cx="3524608" cy="5279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9E04FB-C8C2-43C6-9BDD-1F83CBE66803}"/>
              </a:ext>
            </a:extLst>
          </p:cNvPr>
          <p:cNvCxnSpPr>
            <a:cxnSpLocks/>
          </p:cNvCxnSpPr>
          <p:nvPr/>
        </p:nvCxnSpPr>
        <p:spPr>
          <a:xfrm>
            <a:off x="4026716" y="696286"/>
            <a:ext cx="0" cy="4118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E0C5C0-FA1C-4349-8140-C5F92053FD38}"/>
              </a:ext>
            </a:extLst>
          </p:cNvPr>
          <p:cNvCxnSpPr/>
          <p:nvPr/>
        </p:nvCxnSpPr>
        <p:spPr>
          <a:xfrm>
            <a:off x="3540154" y="3632433"/>
            <a:ext cx="822121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486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L4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TCP, UDP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스위칭하고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RTP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헤더를 사용해서 응용 프로그램에서 사용하는 프로토콜 중 어떤 것을 우선적으로 전달할 것인지 결정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Load Balancing(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부하분산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전송계층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은 외부에서 들어오는 모든 요청을 먼저 받아들이는 계층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여러 대의 서버를 한 대처럼 묶을 수 있는 부하분산 기능을 제공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TCP, UDP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헤더를 참조하여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FTP(20, 21)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HTTP(80)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SMTP(25)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인가를 보고 어떤 것을 우선해서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스위칭할지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판단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밸런싱이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가능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L4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이상부터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Port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정보를 알기 때문에 어떤 프로세스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실행되어야 하는지 알 수 있음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이를 통해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Load Balancing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가능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119C69E-C45D-464E-B8D3-9560F1848DE3}"/>
              </a:ext>
            </a:extLst>
          </p:cNvPr>
          <p:cNvSpPr txBox="1"/>
          <p:nvPr/>
        </p:nvSpPr>
        <p:spPr>
          <a:xfrm>
            <a:off x="4030962" y="523387"/>
            <a:ext cx="6574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RTP(Real-time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Transport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Protocol)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실시간 전송 프로토콜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</a:p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실시간 음성과 영상 및 데이터를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IP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네트워크로 전송하는 프로토콜</a:t>
            </a:r>
          </a:p>
        </p:txBody>
      </p:sp>
    </p:spTree>
    <p:extLst>
      <p:ext uri="{BB962C8B-B14F-4D97-AF65-F5344CB8AC3E}">
        <p14:creationId xmlns:p14="http://schemas.microsoft.com/office/powerpoint/2010/main" val="7197330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825625"/>
            <a:ext cx="522653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ISP </a:t>
            </a:r>
            <a:r>
              <a:rPr lang="ko-KR" altLang="en-US" dirty="0" smtClean="0"/>
              <a:t>라우터 이미 구성</a:t>
            </a:r>
            <a:endParaRPr lang="en-US" altLang="ko-KR" dirty="0" smtClean="0"/>
          </a:p>
          <a:p>
            <a:r>
              <a:rPr lang="en-US" altLang="ko-KR" dirty="0" smtClean="0"/>
              <a:t>R1-ISP </a:t>
            </a:r>
            <a:r>
              <a:rPr lang="ko-KR" altLang="en-US" dirty="0" smtClean="0"/>
              <a:t>구간의 네트워크는 </a:t>
            </a:r>
            <a:r>
              <a:rPr lang="en-US" altLang="ko-KR" dirty="0" smtClean="0"/>
              <a:t>172.30.0.8/30</a:t>
            </a:r>
          </a:p>
          <a:p>
            <a:endParaRPr lang="en-US" altLang="ko-KR" dirty="0"/>
          </a:p>
          <a:p>
            <a:r>
              <a:rPr lang="en-US" altLang="ko-KR" dirty="0" smtClean="0"/>
              <a:t>R1 </a:t>
            </a:r>
            <a:r>
              <a:rPr lang="ko-KR" altLang="en-US" dirty="0" smtClean="0"/>
              <a:t>라우터에 정적 라우팅을 구성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정적 라우팅 구성 시 인터페이스 이름은 사용하지 마시오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기본 라우팅을 설정하지 마시오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정적 라우팅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021" y="2015410"/>
            <a:ext cx="4748779" cy="14135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846" y="4167553"/>
            <a:ext cx="5399332" cy="18190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73468" y="3724798"/>
            <a:ext cx="250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R1 – “se0/0/0” IP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40924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정적 라우팅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정적 라우팅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12" y="2669414"/>
            <a:ext cx="10539588" cy="4292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18" y="3542420"/>
            <a:ext cx="6429375" cy="2190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28647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정적 라우팅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2368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정적 라우팅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896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L4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BCC3469-C36B-470B-AC6B-DF0E33F3A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01" y="1981899"/>
            <a:ext cx="10364598" cy="42930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9C727EE-38BA-4956-B2E5-E055DD6BA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583" y="4379053"/>
            <a:ext cx="3829845" cy="2353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0451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4904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L7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URL, e-mail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제목 및 내용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쿠키 등의 패턴을 분석하여 패킷을 처리하는 방식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QoS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Load Balancing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L7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스위치는 어플리케이션 영역의 스위치로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L4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비슷하게 서버들의 로드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밸런싱을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위해 사용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차이점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235A1B9-0F98-4BF5-BEF6-0AAF67E3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67" y="5061043"/>
            <a:ext cx="10200533" cy="14318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0098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L7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쉽게 말해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L4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벨런싱은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포트번호를 이용하여 트래픽을 분산처리한다면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L7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벨런싱은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패킷에 적힌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쿠키 정보 등 패턴을 분석하는 등 더 정교한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로드밸런싱을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수행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패킷의 내용을 검사할 수 있어서 바이러스도 검색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차단할 수 있음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457200" lvl="1" indent="0">
              <a:buNone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데이트의 트래픽을 감지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분석하여 필터링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F94B822-7B0A-437D-9FA1-D88330D88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41" y="4678493"/>
            <a:ext cx="3202191" cy="203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57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C9D07-AADD-4E65-A891-6DC370CC6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3D74F1C-003B-460C-BC72-1FFDDDC36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790" y="1864809"/>
            <a:ext cx="9052420" cy="48068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DE7A05A-94B4-44BC-BE6C-388BFC580B65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03D042-BDD5-4102-8636-AFE85F77C6BD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25120D3-0604-4093-8A7E-B38928B38CBE}"/>
              </a:ext>
            </a:extLst>
          </p:cNvPr>
          <p:cNvSpPr txBox="1"/>
          <p:nvPr/>
        </p:nvSpPr>
        <p:spPr>
          <a:xfrm>
            <a:off x="7147421" y="843240"/>
            <a:ext cx="315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보내는 데이터</a:t>
            </a:r>
            <a:r>
              <a:rPr lang="en-US" altLang="ko-KR" dirty="0"/>
              <a:t>(payload)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6255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IOS(Internetwork Operating System)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장비의 운영체제이면서 시스템 소프트웨어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lvl="1" indent="0">
              <a:buNone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지원 네트워크 서비스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기본적인 라우팅과 스위칭 기능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자원을 신뢰할 수 있는 액세스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접속을 통제할 수 있는 보안 기능과 인가되지 않은 네트워크 사용의 금지 기능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네트워크의 확장에 따라 인터페이스와 용량을 추가할 수 있는 확장성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6B52BB6-B28C-4C59-BDB7-6E1515847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353" y="4891918"/>
            <a:ext cx="6151617" cy="6112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AEB786-E548-45B8-8433-61886EF50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353" y="5624519"/>
            <a:ext cx="6151617" cy="11048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E14FCA-338B-4849-A622-D0D174F0C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136" y="4891918"/>
            <a:ext cx="666750" cy="628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E88CC5-091E-4C34-9A74-A5E8036A7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761" y="5914326"/>
            <a:ext cx="6191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IOS(Internetwork Operating System)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56A78D8-39B8-4C7B-A57A-C9F29B2EC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308" y="1853406"/>
            <a:ext cx="8267384" cy="4823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00EA283-A0C8-4D53-8664-BD6236053B46}"/>
              </a:ext>
            </a:extLst>
          </p:cNvPr>
          <p:cNvSpPr/>
          <p:nvPr/>
        </p:nvSpPr>
        <p:spPr>
          <a:xfrm>
            <a:off x="3380764" y="2130804"/>
            <a:ext cx="536896" cy="3439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428E7-D457-4AF6-B183-B7263FB783FD}"/>
              </a:ext>
            </a:extLst>
          </p:cNvPr>
          <p:cNvSpPr txBox="1"/>
          <p:nvPr/>
        </p:nvSpPr>
        <p:spPr>
          <a:xfrm>
            <a:off x="4110606" y="2105420"/>
            <a:ext cx="290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(Command Line Interface)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EFA64-6633-447E-BCE1-07EA96E86196}"/>
              </a:ext>
            </a:extLst>
          </p:cNvPr>
          <p:cNvSpPr txBox="1"/>
          <p:nvPr/>
        </p:nvSpPr>
        <p:spPr>
          <a:xfrm>
            <a:off x="6434356" y="4030911"/>
            <a:ext cx="341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IOS</a:t>
            </a:r>
            <a:r>
              <a:rPr lang="ko-KR" altLang="en-US" sz="1600" dirty="0"/>
              <a:t>의 세부적인 조작은 장비의 목적과 특성에 따라 다양한 </a:t>
            </a:r>
            <a:r>
              <a:rPr lang="ko-KR" altLang="en-US" sz="1600" dirty="0" err="1"/>
              <a:t>인터네트워킹</a:t>
            </a:r>
            <a:r>
              <a:rPr lang="ko-KR" altLang="en-US" sz="1600" dirty="0"/>
              <a:t> 장비에서 다르게 나타남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78760-2095-4881-A991-1726D1729130}"/>
              </a:ext>
            </a:extLst>
          </p:cNvPr>
          <p:cNvSpPr txBox="1"/>
          <p:nvPr/>
        </p:nvSpPr>
        <p:spPr>
          <a:xfrm>
            <a:off x="6434356" y="5353924"/>
            <a:ext cx="3414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CLI</a:t>
            </a:r>
            <a:r>
              <a:rPr lang="ko-KR" altLang="en-US" sz="1600" dirty="0"/>
              <a:t>를 통해 입력되는 사항들은 </a:t>
            </a:r>
            <a:r>
              <a:rPr lang="en-US" altLang="ko-KR" sz="1600" dirty="0"/>
              <a:t>IOS </a:t>
            </a:r>
            <a:r>
              <a:rPr lang="ko-KR" altLang="en-US" sz="1600" dirty="0"/>
              <a:t>버전과 종류에 따라 달라짐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11293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– show flash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IOS</a:t>
            </a:r>
            <a:r>
              <a:rPr lang="ko-KR" altLang="en-US" dirty="0"/>
              <a:t> 파일 자체는 수 </a:t>
            </a:r>
            <a:r>
              <a:rPr lang="en-US" altLang="ko-KR" dirty="0"/>
              <a:t>Mbyte</a:t>
            </a:r>
            <a:r>
              <a:rPr lang="ko-KR" altLang="en-US" dirty="0"/>
              <a:t> 크기이고</a:t>
            </a:r>
            <a:r>
              <a:rPr lang="en-US" altLang="ko-KR" dirty="0"/>
              <a:t>, </a:t>
            </a:r>
            <a:r>
              <a:rPr lang="ko-KR" altLang="en-US" dirty="0"/>
              <a:t>플래시</a:t>
            </a:r>
            <a:r>
              <a:rPr lang="en-US" altLang="ko-KR" dirty="0"/>
              <a:t>(flash)</a:t>
            </a:r>
            <a:r>
              <a:rPr lang="ko-KR" altLang="en-US" dirty="0"/>
              <a:t>라고 부르는 반영구적 메모리에 저장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NVRAM : </a:t>
            </a:r>
            <a:r>
              <a:rPr lang="ko-KR" altLang="en-US" dirty="0"/>
              <a:t>재부팅을 해도 정보가 남는 영구적인 </a:t>
            </a:r>
            <a:r>
              <a:rPr lang="ko-KR" altLang="en-US" dirty="0" err="1"/>
              <a:t>비휘발성</a:t>
            </a:r>
            <a:r>
              <a:rPr lang="ko-KR" altLang="en-US" dirty="0"/>
              <a:t> 메모리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9E90CD-8766-4E1E-9729-92F75BE99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" r="-1"/>
          <a:stretch/>
        </p:blipFill>
        <p:spPr>
          <a:xfrm>
            <a:off x="1174459" y="3028469"/>
            <a:ext cx="8289459" cy="1688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6BF63E7-396F-4DC4-8543-205193FEF381}"/>
              </a:ext>
            </a:extLst>
          </p:cNvPr>
          <p:cNvSpPr/>
          <p:nvPr/>
        </p:nvSpPr>
        <p:spPr>
          <a:xfrm>
            <a:off x="5922627" y="3934437"/>
            <a:ext cx="3481431" cy="3439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896091-8097-46CD-A2AC-0391FEF2EC59}"/>
              </a:ext>
            </a:extLst>
          </p:cNvPr>
          <p:cNvSpPr txBox="1"/>
          <p:nvPr/>
        </p:nvSpPr>
        <p:spPr>
          <a:xfrm>
            <a:off x="7663342" y="3173733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IOS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A6BA0-1105-4BD7-A093-8CF21B60D6C5}"/>
              </a:ext>
            </a:extLst>
          </p:cNvPr>
          <p:cNvCxnSpPr/>
          <p:nvPr/>
        </p:nvCxnSpPr>
        <p:spPr>
          <a:xfrm flipH="1">
            <a:off x="7239699" y="3363985"/>
            <a:ext cx="327171" cy="5089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965160" y="5156280"/>
              <a:ext cx="9855720" cy="88308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800" y="5146920"/>
                <a:ext cx="9874440" cy="9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5011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7A695226-385F-451B-9CAA-661A697EC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373" y="218004"/>
            <a:ext cx="8221254" cy="6421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728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ISO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show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version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F4624FEE-578F-4F4D-B10F-06C90D6D6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633" y="1889620"/>
            <a:ext cx="7600733" cy="4778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CC7ECAE-6960-4DEE-B999-E2B0B6627DF8}"/>
              </a:ext>
            </a:extLst>
          </p:cNvPr>
          <p:cNvSpPr/>
          <p:nvPr/>
        </p:nvSpPr>
        <p:spPr>
          <a:xfrm>
            <a:off x="2295633" y="1889619"/>
            <a:ext cx="1882084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A4D8634-1243-4F3D-99BC-F0AF5EB6EC50}"/>
              </a:ext>
            </a:extLst>
          </p:cNvPr>
          <p:cNvSpPr/>
          <p:nvPr/>
        </p:nvSpPr>
        <p:spPr>
          <a:xfrm>
            <a:off x="5476458" y="2103232"/>
            <a:ext cx="3583651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30EA31-CC66-4E8D-B785-C11789A30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681" y="4402254"/>
            <a:ext cx="5712771" cy="14700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0986C6A-8998-4BC7-9F51-446A8F56B667}"/>
              </a:ext>
            </a:extLst>
          </p:cNvPr>
          <p:cNvSpPr/>
          <p:nvPr/>
        </p:nvSpPr>
        <p:spPr>
          <a:xfrm>
            <a:off x="5729681" y="5026183"/>
            <a:ext cx="5712771" cy="271465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74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설치된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스위치의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Hostname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관리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접속 시 보안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설정을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원격 접속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(Telnet, SSH)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0" indent="0">
              <a:buNone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058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ISO – show interface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97D83E92-ED88-4098-B561-0AC5B04C1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7768" y="1744829"/>
            <a:ext cx="6716464" cy="4763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1915648-5488-4033-98EE-2A1D100F9262}"/>
              </a:ext>
            </a:extLst>
          </p:cNvPr>
          <p:cNvSpPr/>
          <p:nvPr/>
        </p:nvSpPr>
        <p:spPr>
          <a:xfrm>
            <a:off x="2737768" y="1744829"/>
            <a:ext cx="2035568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94845E5-461D-4A4C-BE3A-A3A898EBD8B9}"/>
              </a:ext>
            </a:extLst>
          </p:cNvPr>
          <p:cNvSpPr/>
          <p:nvPr/>
        </p:nvSpPr>
        <p:spPr>
          <a:xfrm>
            <a:off x="2737768" y="1958442"/>
            <a:ext cx="5273714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B794BB-BDF7-4F55-B5B0-8A9168078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237" y="2919412"/>
            <a:ext cx="7504346" cy="16693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BE8FA91-6354-4A4D-86C0-95E500F19102}"/>
              </a:ext>
            </a:extLst>
          </p:cNvPr>
          <p:cNvSpPr/>
          <p:nvPr/>
        </p:nvSpPr>
        <p:spPr>
          <a:xfrm>
            <a:off x="3805236" y="2918238"/>
            <a:ext cx="6337053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020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ISO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show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processes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6D17750E-C695-4505-B40C-343918F97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505" y="1815382"/>
            <a:ext cx="7334990" cy="47638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5CBAA4E-155E-4677-BA33-AD50F6F9141D}"/>
              </a:ext>
            </a:extLst>
          </p:cNvPr>
          <p:cNvSpPr/>
          <p:nvPr/>
        </p:nvSpPr>
        <p:spPr>
          <a:xfrm>
            <a:off x="2428505" y="1815382"/>
            <a:ext cx="2035568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DC129D6-07A9-4849-AB06-9B211C2F7EBA}"/>
              </a:ext>
            </a:extLst>
          </p:cNvPr>
          <p:cNvSpPr/>
          <p:nvPr/>
        </p:nvSpPr>
        <p:spPr>
          <a:xfrm>
            <a:off x="2428505" y="2046882"/>
            <a:ext cx="6774218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5581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Running-config vs startup-config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E2C0E984-810F-493F-85A0-315EB84BD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44" r="1"/>
          <a:stretch/>
        </p:blipFill>
        <p:spPr>
          <a:xfrm>
            <a:off x="2030143" y="2024784"/>
            <a:ext cx="3590477" cy="44680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971696-0A76-427C-8954-E3443CE22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94"/>
          <a:stretch/>
        </p:blipFill>
        <p:spPr>
          <a:xfrm>
            <a:off x="5931018" y="2016023"/>
            <a:ext cx="4622327" cy="643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35CFB4-7A4A-464D-9FA9-D3505C318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018" y="2984645"/>
            <a:ext cx="4622334" cy="35082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1EDCDB-9C9A-4FEC-9C34-1248553D351B}"/>
              </a:ext>
            </a:extLst>
          </p:cNvPr>
          <p:cNvSpPr/>
          <p:nvPr/>
        </p:nvSpPr>
        <p:spPr>
          <a:xfrm>
            <a:off x="2030142" y="2016023"/>
            <a:ext cx="2265013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4F735A3-15BE-4B62-BDB5-A71AA0844147}"/>
              </a:ext>
            </a:extLst>
          </p:cNvPr>
          <p:cNvSpPr/>
          <p:nvPr/>
        </p:nvSpPr>
        <p:spPr>
          <a:xfrm>
            <a:off x="5977168" y="2016022"/>
            <a:ext cx="3997340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6B1C28B-B626-4604-86C4-0750EAF5452B}"/>
              </a:ext>
            </a:extLst>
          </p:cNvPr>
          <p:cNvSpPr/>
          <p:nvPr/>
        </p:nvSpPr>
        <p:spPr>
          <a:xfrm>
            <a:off x="5931017" y="2992596"/>
            <a:ext cx="4230839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1710500-0FAC-4C5D-A324-2A7D0978680D}"/>
              </a:ext>
            </a:extLst>
          </p:cNvPr>
          <p:cNvSpPr/>
          <p:nvPr/>
        </p:nvSpPr>
        <p:spPr>
          <a:xfrm>
            <a:off x="5977168" y="4089029"/>
            <a:ext cx="4230839" cy="228660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254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IOS</a:t>
            </a:r>
            <a:r>
              <a:rPr lang="ko-KR" altLang="en-US" dirty="0"/>
              <a:t>는 모드화</a:t>
            </a:r>
            <a:r>
              <a:rPr lang="en-US" altLang="ko-KR" dirty="0"/>
              <a:t>(modal) </a:t>
            </a:r>
            <a:r>
              <a:rPr lang="ko-KR" altLang="en-US" dirty="0"/>
              <a:t>운영체제로 디자인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시스템이 여러가지 모드로 동작할 때 각각의 모드가 자신의 운영 도메인을 갖는다는 뜻</a:t>
            </a:r>
            <a:endParaRPr lang="en-US" altLang="ko-KR" dirty="0"/>
          </a:p>
          <a:p>
            <a:r>
              <a:rPr lang="en-US" altLang="ko-KR" dirty="0"/>
              <a:t>CLI</a:t>
            </a:r>
            <a:r>
              <a:rPr lang="ko-KR" altLang="en-US" dirty="0"/>
              <a:t>는 모드를 위해 계층 구조로 된 형식을 이용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계층화된</a:t>
            </a:r>
            <a:r>
              <a:rPr lang="ko-KR" altLang="en-US" dirty="0"/>
              <a:t> 모드화 구조는 보안성을 제공</a:t>
            </a:r>
            <a:endParaRPr lang="en-US" altLang="ko-KR" dirty="0"/>
          </a:p>
          <a:p>
            <a:r>
              <a:rPr lang="ko-KR" altLang="en-US" dirty="0"/>
              <a:t>각각의 계층 모드마다 다른 인증 사항이 요구될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네트워크 사용자에게 주어지는 접근 한도의 레벨을 정할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355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ransitions between IOS command modes">
            <a:extLst>
              <a:ext uri="{FF2B5EF4-FFF2-40B4-BE49-F238E27FC236}">
                <a16:creationId xmlns:a16="http://schemas.microsoft.com/office/drawing/2014/main" id="{D74AE9E6-9E08-4B1D-8ACD-AA5E87287C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141" y="1866819"/>
            <a:ext cx="8687717" cy="46607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809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blogger.googleusercontent.com/img/b/R29vZ2xl/AVvXsEid7jC2rkqS5g5PE-13QNelHbaSfZrxfy0efC4iM1_MFtQde7Xqo2lmfEas_VXw01nFVHkKcfEiXh7Inv8xp0Ily_phd4kqDmM4nQua5EUrJjcHF8cohFaYMWRo3D9QYnx2mQemDSpwXqN4/s1600/Cisco+IOS+Modes+of+Operation.JPG">
            <a:extLst>
              <a:ext uri="{FF2B5EF4-FFF2-40B4-BE49-F238E27FC236}">
                <a16:creationId xmlns:a16="http://schemas.microsoft.com/office/drawing/2014/main" id="{3AE8405D-5E0E-4992-90F9-8ABBAB6787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316" y="1560352"/>
            <a:ext cx="6683348" cy="52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866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242E68F-B4ED-4435-B488-74E62D2C5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5777" y="1937857"/>
            <a:ext cx="9580445" cy="4555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53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7F5E0E4-4774-4988-BAF6-328170BA3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73" y="2225179"/>
            <a:ext cx="9253053" cy="41672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733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명령어 구조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프롬프트</a:t>
            </a:r>
            <a:r>
              <a:rPr lang="en-US" altLang="ko-KR" dirty="0"/>
              <a:t>(prompt) : </a:t>
            </a:r>
            <a:r>
              <a:rPr lang="ko-KR" altLang="en-US" dirty="0"/>
              <a:t>라인의 입력 지점</a:t>
            </a:r>
            <a:r>
              <a:rPr lang="en-US" altLang="ko-KR" dirty="0"/>
              <a:t>(Entry Area)</a:t>
            </a:r>
            <a:r>
              <a:rPr lang="ko-KR" altLang="en-US" dirty="0"/>
              <a:t>의 왼쪽에 위치하며 워드</a:t>
            </a:r>
            <a:r>
              <a:rPr lang="en-US" altLang="ko-KR" dirty="0"/>
              <a:t>(word)</a:t>
            </a:r>
            <a:r>
              <a:rPr lang="ko-KR" altLang="en-US" dirty="0"/>
              <a:t>와 심벌</a:t>
            </a:r>
            <a:r>
              <a:rPr lang="en-US" altLang="ko-KR" dirty="0"/>
              <a:t>(symbol)</a:t>
            </a:r>
            <a:r>
              <a:rPr lang="ko-KR" altLang="en-US" dirty="0"/>
              <a:t>로 구성</a:t>
            </a:r>
            <a:r>
              <a:rPr lang="en-US" altLang="ko-KR" dirty="0"/>
              <a:t>.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기본적으로 모든 프롬프트는 장비 이름으로 시작</a:t>
            </a:r>
            <a:r>
              <a:rPr lang="en-US" altLang="ko-KR" dirty="0"/>
              <a:t>. 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이름에 따라 프롬프트의 나머지는 그 모드를 나타냄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433B87-39FB-4E34-81ED-2133D867C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92493"/>
            <a:ext cx="3666688" cy="2836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858A357-FCE0-4887-9555-2367CF22A6AD}"/>
              </a:ext>
            </a:extLst>
          </p:cNvPr>
          <p:cNvSpPr/>
          <p:nvPr/>
        </p:nvSpPr>
        <p:spPr>
          <a:xfrm>
            <a:off x="1140910" y="6132416"/>
            <a:ext cx="796948" cy="29355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D00BD29-A488-4142-9DE6-451134D99982}"/>
              </a:ext>
            </a:extLst>
          </p:cNvPr>
          <p:cNvSpPr/>
          <p:nvPr/>
        </p:nvSpPr>
        <p:spPr>
          <a:xfrm>
            <a:off x="1937858" y="6130985"/>
            <a:ext cx="175469" cy="293551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BDDD19C-BF74-416F-9907-3DCB39B324AA}"/>
              </a:ext>
            </a:extLst>
          </p:cNvPr>
          <p:cNvSpPr/>
          <p:nvPr/>
        </p:nvSpPr>
        <p:spPr>
          <a:xfrm>
            <a:off x="982219" y="6084975"/>
            <a:ext cx="1257642" cy="38273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D2A5D-CE84-428A-9863-05929F86FD74}"/>
              </a:ext>
            </a:extLst>
          </p:cNvPr>
          <p:cNvSpPr txBox="1"/>
          <p:nvPr/>
        </p:nvSpPr>
        <p:spPr>
          <a:xfrm>
            <a:off x="5117284" y="41441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92D050"/>
                  </a:solidFill>
                </a:ln>
              </a:rPr>
              <a:t>프롬프트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4C899E-074D-444B-B877-D68D3C5965CF}"/>
              </a:ext>
            </a:extLst>
          </p:cNvPr>
          <p:cNvSpPr txBox="1"/>
          <p:nvPr/>
        </p:nvSpPr>
        <p:spPr>
          <a:xfrm>
            <a:off x="5117284" y="45804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</a:rPr>
              <a:t>장비이름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EFCAD-F714-425B-9259-1F1730B08878}"/>
              </a:ext>
            </a:extLst>
          </p:cNvPr>
          <p:cNvSpPr txBox="1"/>
          <p:nvPr/>
        </p:nvSpPr>
        <p:spPr>
          <a:xfrm>
            <a:off x="5117284" y="50167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심벌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5C09029-A036-4516-BB40-9CEC24F7DFBE}"/>
              </a:ext>
            </a:extLst>
          </p:cNvPr>
          <p:cNvCxnSpPr>
            <a:stCxn id="10" idx="3"/>
            <a:endCxn id="5" idx="1"/>
          </p:cNvCxnSpPr>
          <p:nvPr/>
        </p:nvCxnSpPr>
        <p:spPr>
          <a:xfrm flipV="1">
            <a:off x="2239861" y="4328827"/>
            <a:ext cx="2877423" cy="1947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6EB061-93BC-4198-8108-D1E5FF7DC1DC}"/>
              </a:ext>
            </a:extLst>
          </p:cNvPr>
          <p:cNvCxnSpPr>
            <a:stCxn id="8" idx="0"/>
            <a:endCxn id="11" idx="1"/>
          </p:cNvCxnSpPr>
          <p:nvPr/>
        </p:nvCxnSpPr>
        <p:spPr>
          <a:xfrm flipV="1">
            <a:off x="1539384" y="4765128"/>
            <a:ext cx="3577900" cy="13672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2A5334A-1197-4F9F-878C-F1CB2412D546}"/>
              </a:ext>
            </a:extLst>
          </p:cNvPr>
          <p:cNvCxnSpPr>
            <a:endCxn id="12" idx="1"/>
          </p:cNvCxnSpPr>
          <p:nvPr/>
        </p:nvCxnSpPr>
        <p:spPr>
          <a:xfrm flipV="1">
            <a:off x="2025592" y="5201429"/>
            <a:ext cx="3091692" cy="929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468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명령어 구조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0986" cy="4351338"/>
          </a:xfrm>
        </p:spPr>
        <p:txBody>
          <a:bodyPr/>
          <a:lstStyle/>
          <a:p>
            <a:r>
              <a:rPr lang="ko-KR" altLang="en-US" dirty="0"/>
              <a:t>명령어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명령어들은 실행을 위해 사용</a:t>
            </a:r>
            <a:r>
              <a:rPr lang="en-US" altLang="ko-KR" dirty="0"/>
              <a:t>.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대소문자를 구별하지 않음</a:t>
            </a:r>
            <a:r>
              <a:rPr lang="en-US" altLang="ko-KR" dirty="0"/>
              <a:t>.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명령에 대한 일반적인 구문은 어떠한 형식이든지 적절한 키워드나 인수를 뒤에 동반</a:t>
            </a:r>
            <a:r>
              <a:rPr lang="en-US" altLang="ko-KR" dirty="0"/>
              <a:t>.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명령어는 하나 혹은 그 이상의 인수를 필요로 할 수도 있음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B9B7A8-CC5F-4708-A14F-99E50579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99" y="1938337"/>
            <a:ext cx="5385732" cy="4177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882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각 인터페이스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가상 인터페이스별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구성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할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설정된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구성 정보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Switch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268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키워드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(keyboards)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인수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(arguments)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키워드와 인수는 명령을 어디서 또는 어떻게 실행할 것인지를 식별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리졸버</a:t>
            </a:r>
            <a:r>
              <a:rPr lang="en-US" altLang="ko-KR" dirty="0"/>
              <a:t>(resolver) : </a:t>
            </a:r>
            <a:r>
              <a:rPr lang="ko-KR" altLang="en-US" dirty="0"/>
              <a:t>네임서버로 질의를 수행하여 그 결과를 응용프로그램에 반환해주는 소프트웨어 모듈</a:t>
            </a:r>
            <a:r>
              <a:rPr lang="en-US" altLang="ko-KR" dirty="0"/>
              <a:t>/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명령어 </a:t>
            </a:r>
            <a:r>
              <a:rPr lang="ko-KR" altLang="en-US" dirty="0" err="1"/>
              <a:t>리졸버</a:t>
            </a:r>
            <a:r>
              <a:rPr lang="en-US" altLang="ko-KR" dirty="0"/>
              <a:t>(resolver)</a:t>
            </a:r>
            <a:r>
              <a:rPr lang="ko-KR" altLang="en-US" dirty="0"/>
              <a:t>에 특별한 파라미터 값들을 표현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키워드와 다르게 인수는 일반적으로 미리 정해진 단어가 아님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인수는 어떤 값이나 사용자에 의해 정의된 변수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3020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7AC34120-4B9E-4848-892C-74D255B79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8624"/>
            <a:ext cx="6149191" cy="35093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000662-AC87-4301-9206-FC619D454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793" y="3238150"/>
            <a:ext cx="5452844" cy="33415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2250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no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domain-lookup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명령어를 잘못 입력 시 </a:t>
            </a:r>
            <a:r>
              <a:rPr lang="en-US" altLang="ko-KR" dirty="0"/>
              <a:t>DNS</a:t>
            </a:r>
            <a:r>
              <a:rPr lang="ko-KR" altLang="en-US" dirty="0"/>
              <a:t>서버를 찾는 시간을 줄임</a:t>
            </a:r>
            <a:r>
              <a:rPr lang="en-US" altLang="ko-KR" dirty="0"/>
              <a:t>.</a:t>
            </a:r>
          </a:p>
          <a:p>
            <a:endParaRPr lang="en-US" altLang="ko-KR" sz="1000" dirty="0"/>
          </a:p>
          <a:p>
            <a:r>
              <a:rPr lang="en-US" altLang="ko-KR" dirty="0"/>
              <a:t>DNS </a:t>
            </a:r>
            <a:r>
              <a:rPr lang="ko-KR" altLang="en-US" dirty="0"/>
              <a:t>서버 찾기 종료 키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CTRL + SHIFT + 6 </a:t>
            </a:r>
          </a:p>
          <a:p>
            <a:pPr marL="0" indent="0">
              <a:buNone/>
            </a:pPr>
            <a:r>
              <a:rPr lang="en-US" altLang="ko-KR" dirty="0"/>
              <a:t>  (</a:t>
            </a:r>
            <a:r>
              <a:rPr lang="ko-KR" altLang="en-US" dirty="0"/>
              <a:t>동시에 누르면 </a:t>
            </a:r>
            <a:r>
              <a:rPr lang="en-US" altLang="ko-KR" dirty="0"/>
              <a:t>DNS </a:t>
            </a:r>
            <a:r>
              <a:rPr lang="ko-KR" altLang="en-US" dirty="0"/>
              <a:t>서버 찾기가 중지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9FFBE7-F4DC-4660-98D8-76E8392F7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463"/>
          <a:stretch/>
        </p:blipFill>
        <p:spPr>
          <a:xfrm>
            <a:off x="838200" y="3811336"/>
            <a:ext cx="8266996" cy="707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F7593F-B973-4218-80DA-C5B6F5795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67596"/>
            <a:ext cx="8266996" cy="1912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9F0804-3FE8-480D-BEC0-01F2D4CA5A28}"/>
              </a:ext>
            </a:extLst>
          </p:cNvPr>
          <p:cNvSpPr/>
          <p:nvPr/>
        </p:nvSpPr>
        <p:spPr>
          <a:xfrm>
            <a:off x="2877431" y="5234794"/>
            <a:ext cx="2650914" cy="29355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1D5AAE6-5127-42F6-8FB3-25F5F9A66F2E}"/>
              </a:ext>
            </a:extLst>
          </p:cNvPr>
          <p:cNvSpPr/>
          <p:nvPr/>
        </p:nvSpPr>
        <p:spPr>
          <a:xfrm>
            <a:off x="1830206" y="4832059"/>
            <a:ext cx="871049" cy="229088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F9F1B2-7EA9-4BF9-BA41-673189A21D84}"/>
              </a:ext>
            </a:extLst>
          </p:cNvPr>
          <p:cNvSpPr/>
          <p:nvPr/>
        </p:nvSpPr>
        <p:spPr>
          <a:xfrm>
            <a:off x="5092820" y="2639142"/>
            <a:ext cx="3111613" cy="40752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0D6EFC6-88B1-412D-9E8C-E6535403C35B}"/>
              </a:ext>
            </a:extLst>
          </p:cNvPr>
          <p:cNvCxnSpPr/>
          <p:nvPr/>
        </p:nvCxnSpPr>
        <p:spPr>
          <a:xfrm>
            <a:off x="7843706" y="3046663"/>
            <a:ext cx="0" cy="10555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656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(Console)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26D347A4-66BF-4D9B-84C9-95164DF5D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151" y="1720135"/>
            <a:ext cx="10762739" cy="2163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2E3CD43-BFE4-4940-82F1-91F6E11EFB05}"/>
              </a:ext>
            </a:extLst>
          </p:cNvPr>
          <p:cNvSpPr/>
          <p:nvPr/>
        </p:nvSpPr>
        <p:spPr>
          <a:xfrm>
            <a:off x="5100506" y="2961314"/>
            <a:ext cx="486562" cy="467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E1C5BC-A037-46C0-BE0B-A5DD95E04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561" y="4132277"/>
            <a:ext cx="3354067" cy="24314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373F744-1985-4B92-AD6F-47F1B0DA4331}"/>
              </a:ext>
            </a:extLst>
          </p:cNvPr>
          <p:cNvCxnSpPr/>
          <p:nvPr/>
        </p:nvCxnSpPr>
        <p:spPr>
          <a:xfrm>
            <a:off x="5587068" y="3429000"/>
            <a:ext cx="1677798" cy="25271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5EF2A020-49B4-468A-8409-F5B784858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37" y="4208258"/>
            <a:ext cx="3354067" cy="23554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B5BE503-60E9-47F3-AF27-CB14F1E64D96}"/>
              </a:ext>
            </a:extLst>
          </p:cNvPr>
          <p:cNvCxnSpPr>
            <a:cxnSpLocks/>
          </p:cNvCxnSpPr>
          <p:nvPr/>
        </p:nvCxnSpPr>
        <p:spPr>
          <a:xfrm flipV="1">
            <a:off x="3682766" y="5763237"/>
            <a:ext cx="1543575" cy="1174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821B80-4188-41F4-BF32-2B5D61D8BC02}"/>
              </a:ext>
            </a:extLst>
          </p:cNvPr>
          <p:cNvSpPr/>
          <p:nvPr/>
        </p:nvSpPr>
        <p:spPr>
          <a:xfrm>
            <a:off x="2452419" y="5670958"/>
            <a:ext cx="1230347" cy="520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07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연결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패킷 트레이서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2F537A21-5F28-4D65-A4B1-345977A0D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916" y="2377755"/>
            <a:ext cx="3219450" cy="3028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0EB88E-A4A7-427C-BE5E-E29EC9D77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88" t="54029" r="79426" b="41465"/>
          <a:stretch/>
        </p:blipFill>
        <p:spPr>
          <a:xfrm>
            <a:off x="2093491" y="3888476"/>
            <a:ext cx="1626493" cy="5956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56BA40-DC24-44AD-BADD-4C1804289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491" y="4540457"/>
            <a:ext cx="438150" cy="476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98E43B-15F3-4793-B78F-0EB9BCEE23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00" t="36049" r="70529" b="54702"/>
          <a:stretch/>
        </p:blipFill>
        <p:spPr>
          <a:xfrm>
            <a:off x="3976387" y="1955041"/>
            <a:ext cx="1451290" cy="9077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6B3735-9D7D-4236-9C9F-F0B17531C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8032" y="1955041"/>
            <a:ext cx="4555768" cy="4223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35D20D-EBF8-4D5F-A760-EFABC25DA5AD}"/>
              </a:ext>
            </a:extLst>
          </p:cNvPr>
          <p:cNvSpPr/>
          <p:nvPr/>
        </p:nvSpPr>
        <p:spPr>
          <a:xfrm>
            <a:off x="838200" y="1690688"/>
            <a:ext cx="4881459" cy="3982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D55928E-E02F-42BD-A2E0-A2834124488C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5719659" y="3681850"/>
            <a:ext cx="1078373" cy="3849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822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연결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D1EC9D7-8C90-4391-93E2-42860DDD7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596" y="1780563"/>
            <a:ext cx="4514850" cy="2266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8AE9FFF-07C9-4D3C-BC43-7BBAC70C6DCB}"/>
              </a:ext>
            </a:extLst>
          </p:cNvPr>
          <p:cNvSpPr/>
          <p:nvPr/>
        </p:nvSpPr>
        <p:spPr>
          <a:xfrm>
            <a:off x="4297998" y="2653980"/>
            <a:ext cx="1079346" cy="1305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8124EF-A5F8-473D-9EFF-4BAD13B0B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" t="603" r="-226" b="6491"/>
          <a:stretch/>
        </p:blipFill>
        <p:spPr>
          <a:xfrm>
            <a:off x="838200" y="4401642"/>
            <a:ext cx="3082342" cy="21495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070DD1E-57F6-4870-BB07-B85F3A413EC1}"/>
              </a:ext>
            </a:extLst>
          </p:cNvPr>
          <p:cNvSpPr/>
          <p:nvPr/>
        </p:nvSpPr>
        <p:spPr>
          <a:xfrm>
            <a:off x="838200" y="4727459"/>
            <a:ext cx="3082342" cy="1195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2565C25-7052-4576-9D15-C540FADEC016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2379371" y="3959604"/>
            <a:ext cx="2458300" cy="7678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AC0E05-64DA-4561-9709-72C822E063F7}"/>
              </a:ext>
            </a:extLst>
          </p:cNvPr>
          <p:cNvSpPr/>
          <p:nvPr/>
        </p:nvSpPr>
        <p:spPr>
          <a:xfrm>
            <a:off x="3185021" y="6358855"/>
            <a:ext cx="808139" cy="2718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7213D5-2146-4954-921D-A5D03DC41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321" y="2034433"/>
            <a:ext cx="5416849" cy="4299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568D45C-4B2B-46A7-98AE-8C36E5549BEA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3993160" y="4184112"/>
            <a:ext cx="2046161" cy="2310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B81CAD-7508-4E3B-B962-45A9444738DC}"/>
              </a:ext>
            </a:extLst>
          </p:cNvPr>
          <p:cNvSpPr txBox="1"/>
          <p:nvPr/>
        </p:nvSpPr>
        <p:spPr>
          <a:xfrm>
            <a:off x="8867163" y="5860278"/>
            <a:ext cx="533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276C75A-8B6E-491B-A961-BCD07F791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437" y="363217"/>
            <a:ext cx="3505200" cy="4581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7EE7A43-8B31-49D1-8A9F-B516C78F88DB}"/>
              </a:ext>
            </a:extLst>
          </p:cNvPr>
          <p:cNvCxnSpPr>
            <a:cxnSpLocks/>
          </p:cNvCxnSpPr>
          <p:nvPr/>
        </p:nvCxnSpPr>
        <p:spPr>
          <a:xfrm flipH="1" flipV="1">
            <a:off x="9034943" y="4790114"/>
            <a:ext cx="313947" cy="12548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754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4C6AC-953F-48CE-8BB3-492AEB20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 </a:t>
            </a:r>
            <a:r>
              <a:rPr lang="en-US" altLang="ko-KR" dirty="0"/>
              <a:t>– </a:t>
            </a:r>
            <a:r>
              <a:rPr lang="ko-KR" altLang="en-US" dirty="0"/>
              <a:t>콘솔 연결 시 암호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DC63230-037E-41DD-A330-A6B9FC0BC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658" y="1848812"/>
            <a:ext cx="7559173" cy="1666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05ED9B-1556-4650-A991-EC72AC049D1E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396C4D-6E01-4089-ABA6-5BD68537140D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7D7C12-54C0-43D8-9580-8DE7445AF3BF}"/>
              </a:ext>
            </a:extLst>
          </p:cNvPr>
          <p:cNvSpPr/>
          <p:nvPr/>
        </p:nvSpPr>
        <p:spPr>
          <a:xfrm>
            <a:off x="922658" y="1937856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E495F4-94EC-423C-AD3A-63B51E4365DA}"/>
              </a:ext>
            </a:extLst>
          </p:cNvPr>
          <p:cNvSpPr/>
          <p:nvPr/>
        </p:nvSpPr>
        <p:spPr>
          <a:xfrm>
            <a:off x="922658" y="2207000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A07977-6349-4FAE-BE1A-BD8DF549124F}"/>
              </a:ext>
            </a:extLst>
          </p:cNvPr>
          <p:cNvSpPr/>
          <p:nvPr/>
        </p:nvSpPr>
        <p:spPr>
          <a:xfrm>
            <a:off x="922658" y="2713009"/>
            <a:ext cx="3608795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FE9D08-617D-4DF0-8372-23B0762DEDE7}"/>
              </a:ext>
            </a:extLst>
          </p:cNvPr>
          <p:cNvSpPr/>
          <p:nvPr/>
        </p:nvSpPr>
        <p:spPr>
          <a:xfrm>
            <a:off x="891200" y="2974531"/>
            <a:ext cx="4771367" cy="266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9E8235-3124-4297-9865-76738926AB01}"/>
              </a:ext>
            </a:extLst>
          </p:cNvPr>
          <p:cNvSpPr/>
          <p:nvPr/>
        </p:nvSpPr>
        <p:spPr>
          <a:xfrm>
            <a:off x="4468537" y="2978092"/>
            <a:ext cx="1194032" cy="271812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58C98E-C357-426A-BE88-EDA479DF194A}"/>
              </a:ext>
            </a:extLst>
          </p:cNvPr>
          <p:cNvSpPr/>
          <p:nvPr/>
        </p:nvSpPr>
        <p:spPr>
          <a:xfrm>
            <a:off x="891199" y="3264587"/>
            <a:ext cx="3185849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1902CA-4BCB-4C75-81A6-44CEE2593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73"/>
          <a:stretch/>
        </p:blipFill>
        <p:spPr>
          <a:xfrm>
            <a:off x="6437863" y="1882775"/>
            <a:ext cx="4988784" cy="4610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12A32A-E6DC-4748-A106-57720B0702AC}"/>
              </a:ext>
            </a:extLst>
          </p:cNvPr>
          <p:cNvSpPr/>
          <p:nvPr/>
        </p:nvSpPr>
        <p:spPr>
          <a:xfrm>
            <a:off x="6580334" y="6276422"/>
            <a:ext cx="751644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028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2070C-63D1-4545-8A64-30442EC3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원격접속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C2F3052-D8AB-41F8-8185-60CF0C68D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336"/>
          <a:stretch/>
        </p:blipFill>
        <p:spPr>
          <a:xfrm>
            <a:off x="995532" y="1898009"/>
            <a:ext cx="10200935" cy="1406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A7936-F3A1-4BD2-9FEF-E324545E3E3A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923C7A-42E9-4CCA-A9B5-E59A33F6CD54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117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A7577-5E63-4473-A475-6A4FF218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 </a:t>
            </a:r>
            <a:r>
              <a:rPr lang="en-US" altLang="ko-KR" dirty="0"/>
              <a:t>– </a:t>
            </a:r>
            <a:r>
              <a:rPr lang="ko-KR" altLang="en-US" dirty="0"/>
              <a:t>원격접속</a:t>
            </a:r>
            <a:r>
              <a:rPr lang="en-US" altLang="ko-KR" dirty="0"/>
              <a:t>(Telnet)</a:t>
            </a:r>
            <a:r>
              <a:rPr lang="ko-KR" altLang="en-US" dirty="0"/>
              <a:t>위한</a:t>
            </a:r>
            <a:r>
              <a:rPr lang="en-US" altLang="ko-KR" dirty="0"/>
              <a:t> IP</a:t>
            </a:r>
            <a:r>
              <a:rPr lang="ko-KR" altLang="en-US" dirty="0"/>
              <a:t>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A86A754-4DCE-4349-9B45-47E3850C8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594" y="2149897"/>
            <a:ext cx="2857500" cy="280987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F3067AE-831C-477A-AB65-AAD7C9E9617B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4118B64-877F-439C-A6EB-007FEBDFB12A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7E76555-F14F-4F8D-9A48-86344F12E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847" y="4237008"/>
            <a:ext cx="419100" cy="447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0D3BBB-E27E-4C5C-A63B-9F8A52F50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433" y="4251689"/>
            <a:ext cx="1400175" cy="247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26A04E-5C96-41D3-8B7E-7F6BEFDED2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36" t="53782" r="79220" b="43733"/>
          <a:stretch/>
        </p:blipFill>
        <p:spPr>
          <a:xfrm>
            <a:off x="1926847" y="3776575"/>
            <a:ext cx="1967459" cy="343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EC5D22-2A38-4F14-BED1-BC9745C5CC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04" t="36050" r="70138" b="58167"/>
          <a:stretch/>
        </p:blipFill>
        <p:spPr>
          <a:xfrm>
            <a:off x="2755938" y="1690688"/>
            <a:ext cx="2143340" cy="7864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5BEBCB-2FDF-4AF1-844D-D13F9EA101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2990" y="1721667"/>
            <a:ext cx="2186282" cy="20821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8FA3D6-CF74-4766-B12E-8F71E4CF53A3}"/>
              </a:ext>
            </a:extLst>
          </p:cNvPr>
          <p:cNvSpPr/>
          <p:nvPr/>
        </p:nvSpPr>
        <p:spPr>
          <a:xfrm>
            <a:off x="838200" y="1690688"/>
            <a:ext cx="4881459" cy="3982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E5F57A-CC8D-46FD-A998-872B6905C475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5719659" y="2762754"/>
            <a:ext cx="383331" cy="919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0B532E60-3462-4456-AFC4-F19593543F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6554" y="4073525"/>
            <a:ext cx="2705100" cy="2419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701F523-C02F-480D-87C5-4F31D65EC9CF}"/>
              </a:ext>
            </a:extLst>
          </p:cNvPr>
          <p:cNvSpPr/>
          <p:nvPr/>
        </p:nvSpPr>
        <p:spPr>
          <a:xfrm>
            <a:off x="6192888" y="3167424"/>
            <a:ext cx="619911" cy="5542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08160ED-FF7E-4177-A5FB-796D5A8501BA}"/>
              </a:ext>
            </a:extLst>
          </p:cNvPr>
          <p:cNvSpPr/>
          <p:nvPr/>
        </p:nvSpPr>
        <p:spPr>
          <a:xfrm>
            <a:off x="5620624" y="5314575"/>
            <a:ext cx="1107347" cy="10275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0AD06BA-762B-4A18-8CB1-BB8A6FCFC4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20" r="23345"/>
          <a:stretch/>
        </p:blipFill>
        <p:spPr>
          <a:xfrm>
            <a:off x="7133730" y="4073524"/>
            <a:ext cx="4253230" cy="2327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6092804-CF8B-4A8E-B87A-D9F55D5F190E}"/>
              </a:ext>
            </a:extLst>
          </p:cNvPr>
          <p:cNvSpPr/>
          <p:nvPr/>
        </p:nvSpPr>
        <p:spPr>
          <a:xfrm>
            <a:off x="7662564" y="1899552"/>
            <a:ext cx="651875" cy="65909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A37BF3E-7E10-42B7-A50A-1C9AF2883698}"/>
              </a:ext>
            </a:extLst>
          </p:cNvPr>
          <p:cNvSpPr/>
          <p:nvPr/>
        </p:nvSpPr>
        <p:spPr>
          <a:xfrm>
            <a:off x="7133730" y="4098691"/>
            <a:ext cx="651875" cy="1781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04133E6-6CAB-43B0-BA77-5CB1014524B0}"/>
              </a:ext>
            </a:extLst>
          </p:cNvPr>
          <p:cNvSpPr/>
          <p:nvPr/>
        </p:nvSpPr>
        <p:spPr>
          <a:xfrm>
            <a:off x="7120367" y="4285245"/>
            <a:ext cx="949842" cy="1781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9E5122B-3240-4262-948C-1C0FAF918603}"/>
              </a:ext>
            </a:extLst>
          </p:cNvPr>
          <p:cNvSpPr/>
          <p:nvPr/>
        </p:nvSpPr>
        <p:spPr>
          <a:xfrm>
            <a:off x="7111965" y="4635622"/>
            <a:ext cx="1704863" cy="1781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502FD29-D434-4CB0-B9FD-B6380EF584C7}"/>
              </a:ext>
            </a:extLst>
          </p:cNvPr>
          <p:cNvSpPr/>
          <p:nvPr/>
        </p:nvSpPr>
        <p:spPr>
          <a:xfrm>
            <a:off x="7111964" y="4813788"/>
            <a:ext cx="3500109" cy="17221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AE3D1BF-F8EF-48B0-AFF9-224279985679}"/>
              </a:ext>
            </a:extLst>
          </p:cNvPr>
          <p:cNvSpPr/>
          <p:nvPr/>
        </p:nvSpPr>
        <p:spPr>
          <a:xfrm>
            <a:off x="7111964" y="5000048"/>
            <a:ext cx="1704864" cy="20362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6A70F24-7BD0-491D-A8DC-0C444A56D6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0345" y="1721667"/>
            <a:ext cx="2162175" cy="2066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0BB8D7-1C6F-4498-835C-47F04E84AD3C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>
          <a:xfrm flipV="1">
            <a:off x="8289272" y="2755130"/>
            <a:ext cx="971073" cy="76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170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원격접속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(Telnet)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871141C-D9DA-4B37-854C-B8F6AEACF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163" y="1720136"/>
            <a:ext cx="6758847" cy="14760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B00859-BFA5-4373-BAA3-11CD29734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0136"/>
            <a:ext cx="5380839" cy="4940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61C7B91-1FE4-400B-A615-88EF4BD64E98}"/>
              </a:ext>
            </a:extLst>
          </p:cNvPr>
          <p:cNvSpPr/>
          <p:nvPr/>
        </p:nvSpPr>
        <p:spPr>
          <a:xfrm>
            <a:off x="937163" y="1786221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3A3AB-803A-4F2D-B4AB-4A28DC12A232}"/>
              </a:ext>
            </a:extLst>
          </p:cNvPr>
          <p:cNvSpPr/>
          <p:nvPr/>
        </p:nvSpPr>
        <p:spPr>
          <a:xfrm>
            <a:off x="937163" y="2009796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FE1846-EAB3-4B6F-A1CB-5E04E745B494}"/>
              </a:ext>
            </a:extLst>
          </p:cNvPr>
          <p:cNvSpPr/>
          <p:nvPr/>
        </p:nvSpPr>
        <p:spPr>
          <a:xfrm>
            <a:off x="937162" y="2491213"/>
            <a:ext cx="2997273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FEF079-D178-4E7D-921E-17A6C2753689}"/>
              </a:ext>
            </a:extLst>
          </p:cNvPr>
          <p:cNvSpPr/>
          <p:nvPr/>
        </p:nvSpPr>
        <p:spPr>
          <a:xfrm>
            <a:off x="937162" y="2731921"/>
            <a:ext cx="4238845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ECECDE-EDE3-4DFA-8767-16D4B3BFA7C1}"/>
              </a:ext>
            </a:extLst>
          </p:cNvPr>
          <p:cNvSpPr/>
          <p:nvPr/>
        </p:nvSpPr>
        <p:spPr>
          <a:xfrm>
            <a:off x="937162" y="2953510"/>
            <a:ext cx="2854661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79CA9A-F288-4518-8085-4A9883F0D454}"/>
              </a:ext>
            </a:extLst>
          </p:cNvPr>
          <p:cNvSpPr/>
          <p:nvPr/>
        </p:nvSpPr>
        <p:spPr>
          <a:xfrm>
            <a:off x="6102990" y="2098523"/>
            <a:ext cx="1936982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69AED3-9264-4210-840A-B189F91A7B3B}"/>
              </a:ext>
            </a:extLst>
          </p:cNvPr>
          <p:cNvSpPr/>
          <p:nvPr/>
        </p:nvSpPr>
        <p:spPr>
          <a:xfrm>
            <a:off x="6095999" y="2953256"/>
            <a:ext cx="4776131" cy="779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9C6A02-5CD4-4144-AEF9-2E980EAB0CDF}"/>
              </a:ext>
            </a:extLst>
          </p:cNvPr>
          <p:cNvSpPr/>
          <p:nvPr/>
        </p:nvSpPr>
        <p:spPr>
          <a:xfrm>
            <a:off x="6089515" y="4982745"/>
            <a:ext cx="2165251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FE6BD5-B03B-40B4-92F0-0B3297B7CDA9}"/>
              </a:ext>
            </a:extLst>
          </p:cNvPr>
          <p:cNvSpPr/>
          <p:nvPr/>
        </p:nvSpPr>
        <p:spPr>
          <a:xfrm>
            <a:off x="6102990" y="6192158"/>
            <a:ext cx="1036041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46BBC4-37BD-4ABD-9C02-5438AC73B90A}"/>
              </a:ext>
            </a:extLst>
          </p:cNvPr>
          <p:cNvSpPr txBox="1"/>
          <p:nvPr/>
        </p:nvSpPr>
        <p:spPr>
          <a:xfrm>
            <a:off x="652410" y="5660029"/>
            <a:ext cx="4840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Password </a:t>
            </a:r>
            <a:r>
              <a:rPr lang="ko-KR" altLang="en-US" dirty="0"/>
              <a:t>입력</a:t>
            </a:r>
            <a:r>
              <a:rPr lang="en-US" altLang="ko-KR" dirty="0"/>
              <a:t>, </a:t>
            </a:r>
            <a:r>
              <a:rPr lang="ko-KR" altLang="en-US" dirty="0"/>
              <a:t>입력한 내용은 보이지 않음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Password</a:t>
            </a:r>
            <a:r>
              <a:rPr lang="ko-KR" altLang="en-US" dirty="0"/>
              <a:t>가 올바르면 라우터에 접속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523298D-A5A6-4914-88A3-DA1868723208}"/>
              </a:ext>
            </a:extLst>
          </p:cNvPr>
          <p:cNvCxnSpPr>
            <a:stCxn id="17" idx="1"/>
            <a:endCxn id="18" idx="3"/>
          </p:cNvCxnSpPr>
          <p:nvPr/>
        </p:nvCxnSpPr>
        <p:spPr>
          <a:xfrm flipH="1" flipV="1">
            <a:off x="5493031" y="5983195"/>
            <a:ext cx="609959" cy="3207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749537-A32A-40E7-867E-1D7295C55B9B}"/>
              </a:ext>
            </a:extLst>
          </p:cNvPr>
          <p:cNvSpPr txBox="1"/>
          <p:nvPr/>
        </p:nvSpPr>
        <p:spPr>
          <a:xfrm>
            <a:off x="662730" y="4232120"/>
            <a:ext cx="489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ping </a:t>
            </a:r>
            <a:r>
              <a:rPr lang="ko-KR" altLang="en-US" dirty="0"/>
              <a:t>명령어로 라우터에 연결가능한지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9F9DCDB-1B6A-470C-98EC-00B506062C82}"/>
              </a:ext>
            </a:extLst>
          </p:cNvPr>
          <p:cNvCxnSpPr>
            <a:cxnSpLocks/>
            <a:stCxn id="14" idx="1"/>
            <a:endCxn id="22" idx="3"/>
          </p:cNvCxnSpPr>
          <p:nvPr/>
        </p:nvCxnSpPr>
        <p:spPr>
          <a:xfrm flipH="1">
            <a:off x="5561828" y="2210311"/>
            <a:ext cx="541162" cy="2206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750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8391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OSI 7 Layer vs TCP/IP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216403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eb] OSI 7계층 vs TCP/IP 4계층">
            <a:extLst>
              <a:ext uri="{FF2B5EF4-FFF2-40B4-BE49-F238E27FC236}">
                <a16:creationId xmlns:a16="http://schemas.microsoft.com/office/drawing/2014/main" id="{304C55E7-C09B-4D8B-A0B8-6E98B86A59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5"/>
          <a:stretch/>
        </p:blipFill>
        <p:spPr bwMode="auto">
          <a:xfrm>
            <a:off x="2522299" y="1283516"/>
            <a:ext cx="7147402" cy="542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459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원격접속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(SSH)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SSH(Secure</a:t>
            </a:r>
            <a:r>
              <a:rPr lang="ko-KR" altLang="en-US" dirty="0"/>
              <a:t> </a:t>
            </a:r>
            <a:r>
              <a:rPr lang="en-US" altLang="ko-KR" dirty="0"/>
              <a:t>Shell)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원격 접속 시 상대를 확인하는 인증</a:t>
            </a:r>
            <a:r>
              <a:rPr lang="en-US" altLang="ko-KR" dirty="0"/>
              <a:t>(authentication) </a:t>
            </a:r>
            <a:r>
              <a:rPr lang="ko-KR" altLang="en-US" dirty="0"/>
              <a:t>기능 외에 텔넷에 없는 패킷 암호화</a:t>
            </a:r>
            <a:r>
              <a:rPr lang="en-US" altLang="ko-KR" dirty="0"/>
              <a:t>(encryption) 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  <a:r>
              <a:rPr lang="ko-KR" altLang="en-US" dirty="0"/>
              <a:t>패킷 변조를 방지하는 무결성 확인</a:t>
            </a:r>
            <a:r>
              <a:rPr lang="en-US" altLang="ko-KR" dirty="0"/>
              <a:t>(integrity) </a:t>
            </a:r>
            <a:r>
              <a:rPr lang="ko-KR" altLang="en-US" dirty="0"/>
              <a:t>기능을 제공</a:t>
            </a:r>
            <a:r>
              <a:rPr lang="en-US" altLang="ko-K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보안성이 뛰어남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48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ssh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도메인 네임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접속을 하기 위해서는 적당한 도메인 네임이 필요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59699" b="82389"/>
          <a:stretch/>
        </p:blipFill>
        <p:spPr>
          <a:xfrm>
            <a:off x="1340760" y="3231457"/>
            <a:ext cx="8794552" cy="11140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3264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ssh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RSA </a:t>
            </a:r>
            <a:r>
              <a:rPr lang="ko-KR" altLang="en-US" dirty="0"/>
              <a:t>암호화 기법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RSA </a:t>
            </a:r>
            <a:r>
              <a:rPr lang="ko-KR" altLang="en-US" dirty="0"/>
              <a:t>암호화 기법을 적용하여 </a:t>
            </a:r>
            <a:r>
              <a:rPr lang="ko-KR" altLang="en-US" dirty="0" err="1"/>
              <a:t>암호키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암호 키의 길이를 </a:t>
            </a:r>
            <a:r>
              <a:rPr lang="en-US" altLang="ko-KR" dirty="0"/>
              <a:t>768 </a:t>
            </a:r>
            <a:r>
              <a:rPr lang="ko-KR" altLang="en-US" dirty="0"/>
              <a:t>이상 설정하면 </a:t>
            </a:r>
            <a:r>
              <a:rPr lang="en-US" altLang="ko-KR" dirty="0"/>
              <a:t>ssh2</a:t>
            </a:r>
            <a:r>
              <a:rPr lang="ko-KR" altLang="en-US" dirty="0"/>
              <a:t> 설정 가능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8793"/>
          <a:stretch/>
        </p:blipFill>
        <p:spPr>
          <a:xfrm>
            <a:off x="1060445" y="3514988"/>
            <a:ext cx="10085090" cy="27969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579CA9A-F288-4518-8085-4A9883F0D454}"/>
              </a:ext>
            </a:extLst>
          </p:cNvPr>
          <p:cNvSpPr/>
          <p:nvPr/>
        </p:nvSpPr>
        <p:spPr>
          <a:xfrm>
            <a:off x="1060444" y="3514988"/>
            <a:ext cx="4845405" cy="318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9CA9A-F288-4518-8085-4A9883F0D454}"/>
              </a:ext>
            </a:extLst>
          </p:cNvPr>
          <p:cNvSpPr/>
          <p:nvPr/>
        </p:nvSpPr>
        <p:spPr>
          <a:xfrm>
            <a:off x="6003722" y="5570290"/>
            <a:ext cx="732638" cy="345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106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ssh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접속 시 사용할 아이디와 패스워드 설정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01" y="2672290"/>
            <a:ext cx="9760655" cy="1387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00" y="4602757"/>
            <a:ext cx="3094605" cy="184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6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hostname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Hostname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네트워크의 장비를 설치하고 동작을 설정하고자 할 때</a:t>
            </a:r>
            <a:r>
              <a:rPr lang="en-US" altLang="ko-KR" dirty="0"/>
              <a:t>, </a:t>
            </a:r>
            <a:r>
              <a:rPr lang="ko-KR" altLang="en-US" dirty="0"/>
              <a:t>필수적으로 </a:t>
            </a:r>
            <a:r>
              <a:rPr lang="ko-KR" altLang="en-US" dirty="0">
                <a:solidFill>
                  <a:srgbClr val="FF0000"/>
                </a:solidFill>
              </a:rPr>
              <a:t>장비에 이름을 부여하여 관리</a:t>
            </a:r>
            <a:r>
              <a:rPr lang="ko-KR" altLang="en-US" dirty="0"/>
              <a:t>하는 것이 유리</a:t>
            </a:r>
            <a:r>
              <a:rPr lang="en-US" altLang="ko-K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이름은 문자와 숫자로 시작하고 중간에 띄어쓰기를 할 수 없으며 총 </a:t>
            </a:r>
            <a:r>
              <a:rPr lang="en-US" altLang="ko-KR" dirty="0"/>
              <a:t>63</a:t>
            </a:r>
            <a:r>
              <a:rPr lang="ko-KR" altLang="en-US" dirty="0"/>
              <a:t>자 이내로 부여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717AD0-AFC4-49E0-BE26-F94B1FF73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94" y="4454554"/>
            <a:ext cx="9978006" cy="1958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2ED42CE-8394-4A3D-8207-E5CFBCE7D2F4}"/>
              </a:ext>
            </a:extLst>
          </p:cNvPr>
          <p:cNvSpPr/>
          <p:nvPr/>
        </p:nvSpPr>
        <p:spPr>
          <a:xfrm>
            <a:off x="1375794" y="4454554"/>
            <a:ext cx="2206305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1375793" y="4956495"/>
            <a:ext cx="2365697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8E75BC0-D945-443D-8F32-D70F2FF418D0}"/>
              </a:ext>
            </a:extLst>
          </p:cNvPr>
          <p:cNvSpPr/>
          <p:nvPr/>
        </p:nvSpPr>
        <p:spPr>
          <a:xfrm>
            <a:off x="1375793" y="5979821"/>
            <a:ext cx="4421000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572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banner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배너 메시지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라우터나 스위치에 접속하는 사용자에게 보여주기 위한 메시지를 생성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#banner </a:t>
            </a:r>
            <a:r>
              <a:rPr lang="en-US" altLang="ko-KR" dirty="0" err="1"/>
              <a:t>motd</a:t>
            </a:r>
            <a:r>
              <a:rPr lang="en-US" altLang="ko-KR" dirty="0"/>
              <a:t> [</a:t>
            </a:r>
            <a:r>
              <a:rPr lang="ko-KR" altLang="en-US" dirty="0"/>
              <a:t>기호</a:t>
            </a:r>
            <a:r>
              <a:rPr lang="en-US" altLang="ko-KR" dirty="0"/>
              <a:t>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출력 문구 입력 </a:t>
            </a:r>
            <a:r>
              <a:rPr lang="en-US" altLang="ko-KR" dirty="0"/>
              <a:t>[</a:t>
            </a:r>
            <a:r>
              <a:rPr lang="ko-KR" altLang="en-US" dirty="0"/>
              <a:t>기호</a:t>
            </a:r>
            <a:r>
              <a:rPr lang="en-US" altLang="ko-KR" dirty="0"/>
              <a:t>]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0088"/>
            <a:ext cx="9010372" cy="20665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822"/>
          <a:stretch/>
        </p:blipFill>
        <p:spPr>
          <a:xfrm>
            <a:off x="8282473" y="3074650"/>
            <a:ext cx="3071327" cy="9266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직선 화살표 연결선 8"/>
          <p:cNvCxnSpPr>
            <a:stCxn id="3" idx="0"/>
            <a:endCxn id="5" idx="1"/>
          </p:cNvCxnSpPr>
          <p:nvPr/>
        </p:nvCxnSpPr>
        <p:spPr>
          <a:xfrm flipV="1">
            <a:off x="5343386" y="3537972"/>
            <a:ext cx="2939087" cy="7821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201" y="5335210"/>
            <a:ext cx="4329418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199" y="5979821"/>
            <a:ext cx="4329418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033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History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라우터가 최근의 사용한 명령어를 기억하는 기능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기본적으로 </a:t>
            </a:r>
            <a:r>
              <a:rPr lang="en-US" altLang="ko-KR" dirty="0"/>
              <a:t>10</a:t>
            </a:r>
            <a:r>
              <a:rPr lang="ko-KR" altLang="en-US" dirty="0"/>
              <a:t>개의 명령어를 순차적으로 기억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키보드의 위쪽 방향키를 누르면 입력한 순서대로 명령어를 호출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91" y="4012963"/>
            <a:ext cx="6129084" cy="1355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8975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DNS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도메인 네임을 </a:t>
            </a:r>
            <a:r>
              <a:rPr lang="en-US" altLang="ko-KR" dirty="0"/>
              <a:t>IP </a:t>
            </a:r>
            <a:r>
              <a:rPr lang="ko-KR" altLang="en-US" dirty="0"/>
              <a:t>주소와 매칭해 주는 서버를 설정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DNS</a:t>
            </a:r>
            <a:r>
              <a:rPr lang="ko-KR" altLang="en-US" dirty="0"/>
              <a:t>를 설정하면 </a:t>
            </a:r>
            <a:r>
              <a:rPr lang="en-US" altLang="ko-KR" dirty="0"/>
              <a:t>IP</a:t>
            </a:r>
            <a:r>
              <a:rPr lang="ko-KR" altLang="en-US" dirty="0"/>
              <a:t>가 아닌 도메인을 입력하여 해당 </a:t>
            </a:r>
            <a:r>
              <a:rPr lang="en-US" altLang="ko-KR" dirty="0"/>
              <a:t>SERVER</a:t>
            </a:r>
            <a:r>
              <a:rPr lang="ko-KR" altLang="en-US" dirty="0"/>
              <a:t>나 </a:t>
            </a:r>
            <a:r>
              <a:rPr lang="en-US" altLang="ko-KR" dirty="0"/>
              <a:t>PC</a:t>
            </a:r>
            <a:r>
              <a:rPr lang="ko-KR" altLang="en-US" dirty="0"/>
              <a:t>로 데이터를 전송할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886417"/>
            <a:ext cx="4748868" cy="1697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538" y="3886417"/>
            <a:ext cx="5591262" cy="1697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199" y="5189690"/>
            <a:ext cx="3146572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5762537" y="3804152"/>
            <a:ext cx="2131503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43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암호 저장 방식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98009"/>
            <a:ext cx="5098417" cy="2999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05237"/>
            <a:ext cx="5098417" cy="3887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488" y="1887378"/>
            <a:ext cx="4606312" cy="310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488" y="2523930"/>
            <a:ext cx="4606312" cy="30308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199" y="5968512"/>
            <a:ext cx="2978792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6747487" y="5248457"/>
            <a:ext cx="4418259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799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연결 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8148" r="9851" b="72288"/>
          <a:stretch/>
        </p:blipFill>
        <p:spPr>
          <a:xfrm>
            <a:off x="846589" y="1901013"/>
            <a:ext cx="10864442" cy="4732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40730" r="41320" b="17327"/>
          <a:stretch/>
        </p:blipFill>
        <p:spPr>
          <a:xfrm>
            <a:off x="846589" y="2474753"/>
            <a:ext cx="7071920" cy="13841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18" y="4646190"/>
            <a:ext cx="2756093" cy="10415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317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E613718-AF4E-4BB5-946D-376A23017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827" y="147774"/>
            <a:ext cx="10100345" cy="65624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2BBA2AD-EE38-489E-A3B2-9670B5FD58D7}"/>
              </a:ext>
            </a:extLst>
          </p:cNvPr>
          <p:cNvSpPr/>
          <p:nvPr/>
        </p:nvSpPr>
        <p:spPr>
          <a:xfrm>
            <a:off x="8951053" y="1778466"/>
            <a:ext cx="411061" cy="26005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B9EA5EE-E4A2-4B63-A347-BB001A1A583E}"/>
              </a:ext>
            </a:extLst>
          </p:cNvPr>
          <p:cNvSpPr/>
          <p:nvPr/>
        </p:nvSpPr>
        <p:spPr>
          <a:xfrm>
            <a:off x="8766494" y="3429000"/>
            <a:ext cx="729843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8AE8847-34CF-4AEB-9BDE-17063B8ADDD4}"/>
              </a:ext>
            </a:extLst>
          </p:cNvPr>
          <p:cNvSpPr/>
          <p:nvPr/>
        </p:nvSpPr>
        <p:spPr>
          <a:xfrm>
            <a:off x="8426740" y="3669217"/>
            <a:ext cx="876651" cy="1729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09A2D86-82F6-481C-9A78-38F0E11EAF27}"/>
              </a:ext>
            </a:extLst>
          </p:cNvPr>
          <p:cNvSpPr/>
          <p:nvPr/>
        </p:nvSpPr>
        <p:spPr>
          <a:xfrm>
            <a:off x="8839897" y="4361576"/>
            <a:ext cx="729843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FE6D6F-E876-40F0-8B30-1F63CB27CC26}"/>
              </a:ext>
            </a:extLst>
          </p:cNvPr>
          <p:cNvSpPr/>
          <p:nvPr/>
        </p:nvSpPr>
        <p:spPr>
          <a:xfrm>
            <a:off x="8865066" y="5258365"/>
            <a:ext cx="631272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5B24328-1B94-49E4-8B2A-C9D0B6936187}"/>
              </a:ext>
            </a:extLst>
          </p:cNvPr>
          <p:cNvSpPr/>
          <p:nvPr/>
        </p:nvSpPr>
        <p:spPr>
          <a:xfrm>
            <a:off x="8951053" y="6132218"/>
            <a:ext cx="411061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921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6C603-A6B7-46AF-818F-B8BD26544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9327" y="1122363"/>
            <a:ext cx="7592037" cy="23876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L2〮L3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구축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(LM2002010313_16v1)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59516-B17F-4310-BB9C-8688D42F9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4005" y="3744651"/>
            <a:ext cx="5793995" cy="1655762"/>
          </a:xfrm>
        </p:spPr>
        <p:txBody>
          <a:bodyPr/>
          <a:lstStyle/>
          <a:p>
            <a:pPr algn="l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구성하기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C905C8-8812-4F67-A21A-3A0C119C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8" y="870059"/>
            <a:ext cx="3524608" cy="5279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9E04FB-C8C2-43C6-9BDD-1F83CBE66803}"/>
              </a:ext>
            </a:extLst>
          </p:cNvPr>
          <p:cNvCxnSpPr>
            <a:cxnSpLocks/>
          </p:cNvCxnSpPr>
          <p:nvPr/>
        </p:nvCxnSpPr>
        <p:spPr>
          <a:xfrm>
            <a:off x="4026716" y="696286"/>
            <a:ext cx="0" cy="4118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E0C5C0-FA1C-4349-8140-C5F92053FD38}"/>
              </a:ext>
            </a:extLst>
          </p:cNvPr>
          <p:cNvCxnSpPr/>
          <p:nvPr/>
        </p:nvCxnSpPr>
        <p:spPr>
          <a:xfrm>
            <a:off x="3540154" y="3632433"/>
            <a:ext cx="822121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8400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 Subnet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설정할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통신 상태를 점검할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985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3B55186-9BD8-4F9F-80C3-5F4F8EE85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9161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VLAN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/>
              <a:t>논리적으로 분할된 스위치 네트워크</a:t>
            </a:r>
            <a:r>
              <a:rPr lang="en-US" altLang="ko-KR" dirty="0"/>
              <a:t>.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VLAN</a:t>
            </a:r>
            <a:r>
              <a:rPr lang="ko-KR" altLang="en-US" dirty="0"/>
              <a:t>이 없으면 한 포트에서 수신한 </a:t>
            </a:r>
            <a:r>
              <a:rPr lang="en-US" altLang="ko-KR" dirty="0"/>
              <a:t>Broadcast </a:t>
            </a:r>
            <a:r>
              <a:rPr lang="ko-KR" altLang="en-US" dirty="0"/>
              <a:t>프레임을 동일 </a:t>
            </a:r>
            <a:r>
              <a:rPr lang="ko-KR" altLang="en-US" dirty="0" err="1"/>
              <a:t>스위치뿐만</a:t>
            </a:r>
            <a:r>
              <a:rPr lang="ko-KR" altLang="en-US" dirty="0"/>
              <a:t> 아니라 다른 스위치로도 </a:t>
            </a:r>
            <a:r>
              <a:rPr lang="ko-KR" altLang="en-US" dirty="0" err="1"/>
              <a:t>플러딩</a:t>
            </a:r>
            <a:r>
              <a:rPr lang="en-US" altLang="ko-KR" dirty="0"/>
              <a:t>(flooding).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/>
              <a:t>결과적으로 성능과 보안에 문제가 발생</a:t>
            </a:r>
            <a:r>
              <a:rPr lang="en-US" altLang="ko-KR" dirty="0"/>
              <a:t>.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VLAN</a:t>
            </a:r>
            <a:r>
              <a:rPr lang="ko-KR" altLang="en-US" dirty="0"/>
              <a:t>은 </a:t>
            </a:r>
            <a:r>
              <a:rPr lang="ko-KR" altLang="en-US" dirty="0" err="1"/>
              <a:t>브로드캐스트</a:t>
            </a:r>
            <a:r>
              <a:rPr lang="en-US" altLang="ko-KR" dirty="0"/>
              <a:t>(Broadcast)</a:t>
            </a:r>
            <a:r>
              <a:rPr lang="ko-KR" altLang="en-US" dirty="0"/>
              <a:t> 도메인 분할</a:t>
            </a:r>
            <a:r>
              <a:rPr lang="en-US" altLang="ko-KR" dirty="0"/>
              <a:t>, </a:t>
            </a:r>
            <a:r>
              <a:rPr lang="ko-KR" altLang="en-US" dirty="0" err="1"/>
              <a:t>보안성</a:t>
            </a:r>
            <a:r>
              <a:rPr lang="ko-KR" altLang="en-US" dirty="0"/>
              <a:t> 강호</a:t>
            </a:r>
            <a:r>
              <a:rPr lang="en-US" altLang="ko-KR" dirty="0"/>
              <a:t>, </a:t>
            </a:r>
            <a:r>
              <a:rPr lang="ko-KR" altLang="en-US" dirty="0"/>
              <a:t>부하 분산 등 역할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830" y="2418126"/>
            <a:ext cx="4824293" cy="28753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0933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124"/>
          <a:stretch/>
        </p:blipFill>
        <p:spPr>
          <a:xfrm>
            <a:off x="957363" y="1690688"/>
            <a:ext cx="6508840" cy="2646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내용 개체 틀 6"/>
          <p:cNvPicPr>
            <a:picLocks noChangeAspect="1"/>
          </p:cNvPicPr>
          <p:nvPr/>
        </p:nvPicPr>
        <p:blipFill rotWithShape="1">
          <a:blip r:embed="rId2"/>
          <a:srcRect t="51637"/>
          <a:stretch/>
        </p:blipFill>
        <p:spPr>
          <a:xfrm>
            <a:off x="4991451" y="3665989"/>
            <a:ext cx="6813256" cy="3061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781894" y="2021745"/>
            <a:ext cx="6558473" cy="16442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5B2E3D-6A10-415C-8A00-3FFF7850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94" y="5388486"/>
            <a:ext cx="7372205" cy="923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3867325" y="5536734"/>
            <a:ext cx="4286774" cy="6738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endCxn id="13" idx="0"/>
          </p:cNvCxnSpPr>
          <p:nvPr/>
        </p:nvCxnSpPr>
        <p:spPr>
          <a:xfrm>
            <a:off x="4043494" y="3665988"/>
            <a:ext cx="1967218" cy="18707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12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927162"/>
              </p:ext>
            </p:extLst>
          </p:nvPr>
        </p:nvGraphicFramePr>
        <p:xfrm>
          <a:off x="838199" y="1825625"/>
          <a:ext cx="4203583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5452">
                  <a:extLst>
                    <a:ext uri="{9D8B030D-6E8A-4147-A177-3AD203B41FA5}">
                      <a16:colId xmlns:a16="http://schemas.microsoft.com/office/drawing/2014/main" val="1112251720"/>
                    </a:ext>
                  </a:extLst>
                </a:gridCol>
                <a:gridCol w="1728131">
                  <a:extLst>
                    <a:ext uri="{9D8B030D-6E8A-4147-A177-3AD203B41FA5}">
                      <a16:colId xmlns:a16="http://schemas.microsoft.com/office/drawing/2014/main" val="652266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VLAN </a:t>
                      </a:r>
                      <a:r>
                        <a:rPr lang="ko-KR" altLang="en-US" dirty="0"/>
                        <a:t>이름</a:t>
                      </a:r>
                      <a:r>
                        <a:rPr lang="en-US" altLang="ko-KR" dirty="0"/>
                        <a:t>(ID)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Port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24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sales(VLAN 10)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Fa0/1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494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manage(VLAN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Fa0/2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531363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5" y="3137624"/>
            <a:ext cx="5243119" cy="15572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738" y="3916241"/>
            <a:ext cx="6696294" cy="26942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229" y="365125"/>
            <a:ext cx="4748495" cy="3487050"/>
          </a:xfrm>
          <a:prstGeom prst="rect">
            <a:avLst/>
          </a:prstGeom>
        </p:spPr>
      </p:pic>
      <p:sp>
        <p:nvSpPr>
          <p:cNvPr id="15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4951223" y="6141796"/>
            <a:ext cx="3790105" cy="5327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805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15316"/>
            <a:ext cx="5461932" cy="23255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20" y="3855146"/>
            <a:ext cx="7410511" cy="2604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4129102" y="6006077"/>
            <a:ext cx="5123955" cy="5327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509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262" y="1898009"/>
            <a:ext cx="4534527" cy="2626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2" y="5077437"/>
            <a:ext cx="7226875" cy="1042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70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번호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VLAN </a:t>
            </a:r>
            <a:r>
              <a:rPr lang="ko-KR" altLang="en-US" dirty="0"/>
              <a:t>번호는 </a:t>
            </a:r>
            <a:r>
              <a:rPr lang="en-US" altLang="ko-KR" dirty="0"/>
              <a:t>1~4096 </a:t>
            </a:r>
            <a:r>
              <a:rPr lang="ko-KR" altLang="en-US" dirty="0"/>
              <a:t>사이</a:t>
            </a:r>
            <a:endParaRPr lang="en-US" altLang="ko-KR" dirty="0"/>
          </a:p>
          <a:p>
            <a:r>
              <a:rPr lang="en-US" altLang="ko-KR" dirty="0"/>
              <a:t>VLAN </a:t>
            </a:r>
            <a:r>
              <a:rPr lang="ko-KR" altLang="en-US" dirty="0"/>
              <a:t>번호가 </a:t>
            </a:r>
            <a:r>
              <a:rPr lang="en-US" altLang="ko-KR" dirty="0"/>
              <a:t>1~1005 </a:t>
            </a:r>
            <a:r>
              <a:rPr lang="ko-KR" altLang="en-US" dirty="0"/>
              <a:t>사이인</a:t>
            </a:r>
            <a:r>
              <a:rPr lang="en-US" altLang="ko-KR" dirty="0"/>
              <a:t> </a:t>
            </a:r>
            <a:r>
              <a:rPr lang="ko-KR" altLang="en-US" dirty="0"/>
              <a:t>것을 일반</a:t>
            </a:r>
            <a:r>
              <a:rPr lang="en-US" altLang="ko-KR" dirty="0"/>
              <a:t>(normal) VLAN</a:t>
            </a:r>
          </a:p>
          <a:p>
            <a:r>
              <a:rPr lang="ko-KR" altLang="en-US" dirty="0"/>
              <a:t>이 중에서 </a:t>
            </a:r>
            <a:r>
              <a:rPr lang="en-US" altLang="ko-KR" dirty="0"/>
              <a:t>1002~1005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 err="1"/>
              <a:t>토큰링과</a:t>
            </a:r>
            <a:r>
              <a:rPr lang="ko-KR" altLang="en-US" dirty="0"/>
              <a:t> </a:t>
            </a:r>
            <a:r>
              <a:rPr lang="en-US" altLang="ko-KR" dirty="0"/>
              <a:t>FDDI</a:t>
            </a:r>
            <a:r>
              <a:rPr lang="ko-KR" altLang="en-US" dirty="0"/>
              <a:t>용</a:t>
            </a:r>
            <a:endParaRPr lang="en-US" altLang="ko-KR" dirty="0"/>
          </a:p>
          <a:p>
            <a:r>
              <a:rPr lang="ko-KR" altLang="en-US" dirty="0" err="1"/>
              <a:t>이더넷에서</a:t>
            </a:r>
            <a:r>
              <a:rPr lang="ko-KR" altLang="en-US" dirty="0"/>
              <a:t> 사용할 수 있는 </a:t>
            </a:r>
            <a:r>
              <a:rPr lang="en-US" altLang="ko-KR" dirty="0"/>
              <a:t>VLAN </a:t>
            </a:r>
            <a:r>
              <a:rPr lang="ko-KR" altLang="en-US" dirty="0"/>
              <a:t>번호는 </a:t>
            </a:r>
            <a:r>
              <a:rPr lang="en-US" altLang="ko-KR" dirty="0"/>
              <a:t>1~1001</a:t>
            </a:r>
            <a:r>
              <a:rPr lang="ko-KR" altLang="en-US" dirty="0"/>
              <a:t>까지</a:t>
            </a:r>
            <a:endParaRPr lang="en-US" altLang="ko-KR" dirty="0"/>
          </a:p>
          <a:p>
            <a:r>
              <a:rPr lang="en-US" altLang="ko-KR" dirty="0"/>
              <a:t>VLAN </a:t>
            </a:r>
            <a:r>
              <a:rPr lang="ko-KR" altLang="en-US" dirty="0"/>
              <a:t>번호가 </a:t>
            </a:r>
            <a:r>
              <a:rPr lang="en-US" altLang="ko-KR" dirty="0"/>
              <a:t>1006~4096</a:t>
            </a:r>
            <a:r>
              <a:rPr lang="ko-KR" altLang="en-US" dirty="0"/>
              <a:t>인 것을 확장</a:t>
            </a:r>
            <a:r>
              <a:rPr lang="en-US" altLang="ko-KR" dirty="0"/>
              <a:t>(extended) VLAN, </a:t>
            </a:r>
            <a:r>
              <a:rPr lang="ko-KR" altLang="en-US" dirty="0"/>
              <a:t>사용 가능한 </a:t>
            </a:r>
            <a:r>
              <a:rPr lang="en-US" altLang="ko-KR" dirty="0"/>
              <a:t>VLAN </a:t>
            </a:r>
            <a:r>
              <a:rPr lang="ko-KR" altLang="en-US" dirty="0"/>
              <a:t>수량은 스위치 모델에 따라 다름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0154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Private VLAN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하나의 </a:t>
            </a:r>
            <a:r>
              <a:rPr lang="en-US" altLang="ko-KR" dirty="0"/>
              <a:t>VLAN </a:t>
            </a:r>
            <a:r>
              <a:rPr lang="ko-KR" altLang="en-US" dirty="0"/>
              <a:t>안에 </a:t>
            </a:r>
            <a:r>
              <a:rPr lang="en-US" altLang="ko-KR" dirty="0"/>
              <a:t>VLAN</a:t>
            </a:r>
            <a:r>
              <a:rPr lang="ko-KR" altLang="en-US" dirty="0"/>
              <a:t>을 또 만드는 것을 </a:t>
            </a:r>
            <a:r>
              <a:rPr lang="en-US" altLang="ko-KR" dirty="0"/>
              <a:t>PVLAN</a:t>
            </a:r>
          </a:p>
          <a:p>
            <a:endParaRPr lang="en-US" altLang="ko-KR" dirty="0"/>
          </a:p>
          <a:p>
            <a:r>
              <a:rPr lang="ko-KR" altLang="en-US" dirty="0"/>
              <a:t>스위치에 많은 고객이 접속되어 있는 경우</a:t>
            </a:r>
            <a:endParaRPr lang="en-US" altLang="ko-KR" dirty="0"/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VLAN </a:t>
            </a:r>
            <a:r>
              <a:rPr lang="ko-KR" altLang="en-US" dirty="0"/>
              <a:t>방식은 각 고객 포트당 별개의 </a:t>
            </a:r>
            <a:r>
              <a:rPr lang="en-US" altLang="ko-KR" dirty="0"/>
              <a:t>VLAN</a:t>
            </a:r>
            <a:r>
              <a:rPr lang="ko-KR" altLang="en-US" dirty="0"/>
              <a:t>을 할당하거나 모든 고객이 동일한 </a:t>
            </a:r>
            <a:r>
              <a:rPr lang="en-US" altLang="ko-KR" dirty="0"/>
              <a:t>VLAN</a:t>
            </a:r>
            <a:r>
              <a:rPr lang="ko-KR" altLang="en-US" dirty="0"/>
              <a:t>에 할당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각 </a:t>
            </a:r>
            <a:r>
              <a:rPr lang="ko-KR" altLang="en-US" dirty="0" err="1"/>
              <a:t>고객당</a:t>
            </a:r>
            <a:r>
              <a:rPr lang="ko-KR" altLang="en-US" dirty="0"/>
              <a:t> 별개의 </a:t>
            </a:r>
            <a:r>
              <a:rPr lang="en-US" altLang="ko-KR" dirty="0"/>
              <a:t>VLAN </a:t>
            </a:r>
            <a:r>
              <a:rPr lang="ko-KR" altLang="en-US" dirty="0"/>
              <a:t>할당 시 </a:t>
            </a:r>
            <a:r>
              <a:rPr lang="en-US" altLang="ko-KR" dirty="0"/>
              <a:t>VLAN</a:t>
            </a:r>
            <a:r>
              <a:rPr lang="ko-KR" altLang="en-US" dirty="0"/>
              <a:t>이 부족할 수도 있고 </a:t>
            </a:r>
            <a:r>
              <a:rPr lang="en-US" altLang="ko-KR" dirty="0"/>
              <a:t>IP </a:t>
            </a:r>
            <a:r>
              <a:rPr lang="ko-KR" altLang="en-US" dirty="0"/>
              <a:t>주소 낭비도 심해진다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PVLAN</a:t>
            </a:r>
            <a:r>
              <a:rPr lang="ko-KR" altLang="en-US" dirty="0"/>
              <a:t>은 </a:t>
            </a:r>
            <a:r>
              <a:rPr lang="en-US" altLang="ko-KR" dirty="0"/>
              <a:t>VLAN </a:t>
            </a:r>
            <a:r>
              <a:rPr lang="ko-KR" altLang="en-US" dirty="0"/>
              <a:t>부족</a:t>
            </a:r>
            <a:r>
              <a:rPr lang="en-US" altLang="ko-KR" dirty="0"/>
              <a:t>, IP </a:t>
            </a:r>
            <a:r>
              <a:rPr lang="ko-KR" altLang="en-US" dirty="0"/>
              <a:t>주소 낭비 및 보안 문제 등을 해결</a:t>
            </a:r>
          </a:p>
        </p:txBody>
      </p:sp>
    </p:spTree>
    <p:extLst>
      <p:ext uri="{BB962C8B-B14F-4D97-AF65-F5344CB8AC3E}">
        <p14:creationId xmlns:p14="http://schemas.microsoft.com/office/powerpoint/2010/main" val="40784256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Private VLAN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9096"/>
            <a:ext cx="4723002" cy="4645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671" y="1755478"/>
            <a:ext cx="6132758" cy="271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56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3309FF8-A7A1-4AB4-81CA-A85827EBE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7104" y="240105"/>
            <a:ext cx="3577792" cy="64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03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97810-6FE9-44FB-A162-6C3A4581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Private VLAN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4453BC2-A656-4227-A908-A733F610A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921" y="1690688"/>
            <a:ext cx="6829386" cy="511279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6E021D-43C9-4449-A5C2-71E32A8C16BF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A6CFAB-4824-4FF0-B8C0-065102107691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CCC8EBB-E0BA-45D6-B105-6F013DD41031}"/>
              </a:ext>
            </a:extLst>
          </p:cNvPr>
          <p:cNvSpPr txBox="1"/>
          <p:nvPr/>
        </p:nvSpPr>
        <p:spPr>
          <a:xfrm>
            <a:off x="3137483" y="44545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통신가능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7459F-47A9-43B0-B25D-6AE0FCA42DBA}"/>
              </a:ext>
            </a:extLst>
          </p:cNvPr>
          <p:cNvSpPr txBox="1"/>
          <p:nvPr/>
        </p:nvSpPr>
        <p:spPr>
          <a:xfrm>
            <a:off x="6838527" y="426988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통신 불가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E6234C-0202-4166-931D-3598F1729E11}"/>
              </a:ext>
            </a:extLst>
          </p:cNvPr>
          <p:cNvSpPr/>
          <p:nvPr/>
        </p:nvSpPr>
        <p:spPr>
          <a:xfrm>
            <a:off x="8317730" y="6006097"/>
            <a:ext cx="3393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참고</a:t>
            </a:r>
            <a:endParaRPr lang="en-US" altLang="ko-KR" dirty="0"/>
          </a:p>
          <a:p>
            <a:r>
              <a:rPr lang="ko-KR" altLang="en-US" dirty="0"/>
              <a:t>https://yoonhoji.tistory.com/78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E9BF9-CD9C-4DFA-87FC-5A1B907B350F}"/>
              </a:ext>
            </a:extLst>
          </p:cNvPr>
          <p:cNvSpPr txBox="1"/>
          <p:nvPr/>
        </p:nvSpPr>
        <p:spPr>
          <a:xfrm>
            <a:off x="6325299" y="525688"/>
            <a:ext cx="5646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패킷 트레이서 </a:t>
            </a:r>
            <a:r>
              <a:rPr lang="en-US" altLang="ko-KR" dirty="0"/>
              <a:t>5.3.3</a:t>
            </a:r>
            <a:r>
              <a:rPr lang="ko-KR" altLang="en-US" dirty="0"/>
              <a:t>에서 사용하는 </a:t>
            </a:r>
            <a:r>
              <a:rPr lang="en-US" altLang="ko-KR" dirty="0"/>
              <a:t>2960 </a:t>
            </a:r>
            <a:r>
              <a:rPr lang="ko-KR" altLang="en-US" dirty="0"/>
              <a:t>스위치는 </a:t>
            </a:r>
            <a:endParaRPr lang="en-US" altLang="ko-KR" dirty="0"/>
          </a:p>
          <a:p>
            <a:r>
              <a:rPr lang="en-US" altLang="ko-KR" dirty="0"/>
              <a:t>Private VLAN</a:t>
            </a:r>
            <a:r>
              <a:rPr lang="ko-KR" altLang="en-US" dirty="0"/>
              <a:t>을 지원하지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863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IP Address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IP</a:t>
            </a:r>
            <a:r>
              <a:rPr lang="ko-KR" altLang="en-US" dirty="0"/>
              <a:t> 주소 방식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6B8FFE27-1760-4C58-B4C2-5E38B70E3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39" y="2434511"/>
            <a:ext cx="7620000" cy="381000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TCP/IP 프로토콜의 IP 계층에서 사용되는 식별자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B3289C5C-D34B-4A6B-B911-E5ACAF872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39" y="3938031"/>
            <a:ext cx="7620000" cy="1435778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>
                <a:solidFill>
                  <a:srgbClr val="000000"/>
                </a:solidFill>
              </a:rPr>
              <a:t>32비트 길이로 할당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 err="1">
                <a:solidFill>
                  <a:srgbClr val="000000"/>
                </a:solidFill>
              </a:rPr>
              <a:t>network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id와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host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id로</a:t>
            </a:r>
            <a:r>
              <a:rPr kumimoji="0" lang="ko-KR" altLang="ko-KR" sz="1800" dirty="0">
                <a:solidFill>
                  <a:srgbClr val="000000"/>
                </a:solidFill>
              </a:rPr>
              <a:t> 구성되어 있음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>
                <a:solidFill>
                  <a:srgbClr val="000000"/>
                </a:solidFill>
              </a:rPr>
              <a:t>네트워크에 접속되는 연결점을 의미한다.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>
                <a:solidFill>
                  <a:srgbClr val="000000"/>
                </a:solidFill>
              </a:rPr>
              <a:t>이 주소는 인터넷 상에서 유일한 접속점을 나타낸다.(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unique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identifier</a:t>
            </a:r>
            <a:r>
              <a:rPr kumimoji="0" lang="ko-KR" altLang="ko-KR" sz="1800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0831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IP Address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6ABB4951-2664-400A-A500-7B77142760B5}"/>
              </a:ext>
            </a:extLst>
          </p:cNvPr>
          <p:cNvGrpSpPr>
            <a:grpSpLocks/>
          </p:cNvGrpSpPr>
          <p:nvPr/>
        </p:nvGrpSpPr>
        <p:grpSpPr bwMode="auto">
          <a:xfrm>
            <a:off x="1093382" y="2401094"/>
            <a:ext cx="7543800" cy="1600200"/>
            <a:chOff x="528" y="1488"/>
            <a:chExt cx="4752" cy="1008"/>
          </a:xfrm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48EEBB49-E457-4720-9BAD-C38250B05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88"/>
              <a:ext cx="4752" cy="1008"/>
            </a:xfrm>
            <a:prstGeom prst="rect">
              <a:avLst/>
            </a:prstGeom>
            <a:solidFill>
              <a:srgbClr val="BBE0E3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Text Box 6">
              <a:extLst>
                <a:ext uri="{FF2B5EF4-FFF2-40B4-BE49-F238E27FC236}">
                  <a16:creationId xmlns:a16="http://schemas.microsoft.com/office/drawing/2014/main" id="{11AA71B1-3719-4F5E-9C8D-044D5C8A4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1536"/>
              <a:ext cx="4656" cy="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E1823"/>
                </a:buClr>
                <a:buSzTx/>
                <a:buFontTx/>
                <a:buChar char="•"/>
                <a:tabLst/>
                <a:defRPr/>
              </a:pP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인터넷 주소는 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4Byte(32bits)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로 구성되며 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와 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로 구분한다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E1823"/>
                </a:buClr>
                <a:buSzTx/>
                <a:buFontTx/>
                <a:buChar char="•"/>
                <a:tabLst/>
                <a:defRPr/>
              </a:pP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 NetID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는 네트워크를 구분하고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, HostID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는 그 네트워크상의 호스트를 구분한다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</p:grpSp>
      <p:sp>
        <p:nvSpPr>
          <p:cNvPr id="21" name="Rectangle 7">
            <a:extLst>
              <a:ext uri="{FF2B5EF4-FFF2-40B4-BE49-F238E27FC236}">
                <a16:creationId xmlns:a16="http://schemas.microsoft.com/office/drawing/2014/main" id="{2222C294-3AC9-4E82-89C7-12150A8CA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4419600"/>
            <a:ext cx="2971800" cy="685800"/>
          </a:xfrm>
          <a:prstGeom prst="rect">
            <a:avLst/>
          </a:prstGeom>
          <a:solidFill>
            <a:srgbClr val="C0C0C0">
              <a:alpha val="5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C646FCF6-9BC9-4872-AF33-7260ABFDB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419600"/>
            <a:ext cx="2971800" cy="685800"/>
          </a:xfrm>
          <a:prstGeom prst="rect">
            <a:avLst/>
          </a:prstGeom>
          <a:solidFill>
            <a:srgbClr val="808080">
              <a:alpha val="5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Text Box 9">
            <a:extLst>
              <a:ext uri="{FF2B5EF4-FFF2-40B4-BE49-F238E27FC236}">
                <a16:creationId xmlns:a16="http://schemas.microsoft.com/office/drawing/2014/main" id="{98964C16-5A7D-4C66-A7D1-7BADB351B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419600"/>
            <a:ext cx="990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 Type</a:t>
            </a:r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179DC828-65A1-4FBA-8E52-263EC9DA5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105400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400" b="1">
                <a:solidFill>
                  <a:srgbClr val="FE182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Netid</a:t>
            </a: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D4BED2CD-80C3-4ADA-A9F8-FFC306514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51054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400" b="1" dirty="0" err="1">
                <a:solidFill>
                  <a:srgbClr val="FE182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Hostid</a:t>
            </a:r>
            <a:endParaRPr kumimoji="1" lang="en-US" altLang="ko-KR" sz="2400" b="1" dirty="0">
              <a:solidFill>
                <a:srgbClr val="FE182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1321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 표기법</a:t>
            </a:r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FA6DC40E-A6B5-4647-95F5-98709C3B9AA5}"/>
              </a:ext>
            </a:extLst>
          </p:cNvPr>
          <p:cNvGrpSpPr>
            <a:grpSpLocks/>
          </p:cNvGrpSpPr>
          <p:nvPr/>
        </p:nvGrpSpPr>
        <p:grpSpPr bwMode="auto">
          <a:xfrm>
            <a:off x="1158322" y="2553494"/>
            <a:ext cx="7696200" cy="2895600"/>
            <a:chOff x="432" y="1632"/>
            <a:chExt cx="4848" cy="1824"/>
          </a:xfrm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CB3E90A3-001B-4670-B774-CD9E08186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632"/>
              <a:ext cx="4848" cy="1824"/>
            </a:xfrm>
            <a:prstGeom prst="rect">
              <a:avLst/>
            </a:prstGeom>
            <a:solidFill>
              <a:srgbClr val="33CCCC">
                <a:alpha val="50000"/>
              </a:srgbClr>
            </a:solidFill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Text Box 6">
              <a:extLst>
                <a:ext uri="{FF2B5EF4-FFF2-40B4-BE49-F238E27FC236}">
                  <a16:creationId xmlns:a16="http://schemas.microsoft.com/office/drawing/2014/main" id="{9DF80221-955F-4A0E-BCD9-104AF17D27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824"/>
              <a:ext cx="25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32-bit </a:t>
              </a:r>
              <a:r>
                <a:rPr kumimoji="1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이진수</a:t>
              </a: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(binary number)</a:t>
              </a:r>
            </a:p>
          </p:txBody>
        </p:sp>
        <p:sp>
          <p:nvSpPr>
            <p:cNvPr id="19" name="Text Box 7">
              <a:extLst>
                <a:ext uri="{FF2B5EF4-FFF2-40B4-BE49-F238E27FC236}">
                  <a16:creationId xmlns:a16="http://schemas.microsoft.com/office/drawing/2014/main" id="{B9DA2819-2515-4893-A690-C52BB11146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1824"/>
              <a:ext cx="14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Dotted Decimal</a:t>
              </a:r>
            </a:p>
          </p:txBody>
        </p:sp>
        <p:sp>
          <p:nvSpPr>
            <p:cNvPr id="20" name="Text Box 8">
              <a:extLst>
                <a:ext uri="{FF2B5EF4-FFF2-40B4-BE49-F238E27FC236}">
                  <a16:creationId xmlns:a16="http://schemas.microsoft.com/office/drawing/2014/main" id="{71225CDA-6696-41E3-B3C4-1DC8A4FE83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352"/>
              <a:ext cx="4704" cy="1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10000001  00110100  00000110  00000000            129.52.6.0</a:t>
              </a: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돋움" panose="020B0600000101010101" pitchFamily="50" charset="-127"/>
              </a:endParaRP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11000000  00000101  00110000  00000011            192.5.48.3</a:t>
              </a: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돋움" panose="020B0600000101010101" pitchFamily="50" charset="-127"/>
              </a:endParaRP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00001010  00000010  00000000  00100101            10.2.0.37</a:t>
              </a:r>
            </a:p>
          </p:txBody>
        </p:sp>
        <p:sp>
          <p:nvSpPr>
            <p:cNvPr id="21" name="Line 9">
              <a:extLst>
                <a:ext uri="{FF2B5EF4-FFF2-40B4-BE49-F238E27FC236}">
                  <a16:creationId xmlns:a16="http://schemas.microsoft.com/office/drawing/2014/main" id="{91FB8FBC-544D-45C0-B5A6-3C68A0446C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1632"/>
              <a:ext cx="0" cy="18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2" name="Line 10">
              <a:extLst>
                <a:ext uri="{FF2B5EF4-FFF2-40B4-BE49-F238E27FC236}">
                  <a16:creationId xmlns:a16="http://schemas.microsoft.com/office/drawing/2014/main" id="{5B808C67-E963-4A06-B763-BBEFD57932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160"/>
              <a:ext cx="48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Line 11">
              <a:extLst>
                <a:ext uri="{FF2B5EF4-FFF2-40B4-BE49-F238E27FC236}">
                  <a16:creationId xmlns:a16="http://schemas.microsoft.com/office/drawing/2014/main" id="{42AE1B90-817A-40C2-B24E-F803716D28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640"/>
              <a:ext cx="48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Line 12">
              <a:extLst>
                <a:ext uri="{FF2B5EF4-FFF2-40B4-BE49-F238E27FC236}">
                  <a16:creationId xmlns:a16="http://schemas.microsoft.com/office/drawing/2014/main" id="{C4F5843E-90F7-4351-87EB-063D9D05B9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3072"/>
              <a:ext cx="484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4423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IP </a:t>
            </a:r>
            <a:r>
              <a:rPr lang="ko-KR" altLang="en-US" dirty="0"/>
              <a:t>주소 유형</a:t>
            </a:r>
            <a:r>
              <a:rPr lang="en-US" altLang="ko-KR" dirty="0"/>
              <a:t>(Class)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4817326-D873-40B9-ACE4-B6BEACD13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757" y="2486564"/>
            <a:ext cx="8229600" cy="4114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99605D73-3602-4C7C-A9BB-099FEA2275A4}"/>
              </a:ext>
            </a:extLst>
          </p:cNvPr>
          <p:cNvGrpSpPr>
            <a:grpSpLocks/>
          </p:cNvGrpSpPr>
          <p:nvPr/>
        </p:nvGrpSpPr>
        <p:grpSpPr bwMode="auto">
          <a:xfrm>
            <a:off x="1143757" y="2486564"/>
            <a:ext cx="8274050" cy="3886200"/>
            <a:chOff x="336" y="1344"/>
            <a:chExt cx="5212" cy="2448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FA311BDC-CEFE-430B-852F-C25089D39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536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/>
              <a:endParaRPr lang="ko-KR" altLang="ko-KR" sz="2400">
                <a:latin typeface="Arial" panose="020B0604020202020204" pitchFamily="34" charset="0"/>
                <a:ea typeface="돋움" panose="020B0600000101010101" pitchFamily="50" charset="-127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4E8D2BBA-7B0D-46D7-AB1F-FC6F22BE4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016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F8543125-74E6-4C1D-B289-A6975F7BB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024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8A9235B0-EF0C-4557-AECC-B3722DC3D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496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3178E478-7338-4706-B5E3-36EDAA49E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504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1C4056CB-A973-4B31-AA90-5A20B0AF00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1344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0 </a:t>
              </a:r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392AB16B-967D-4658-B334-5AF616E941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F5CC22EE-A4CB-48EC-A97B-46D08C3078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7AE920B-349D-4BCF-AA5B-94AA1C2C5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53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59D7AAA0-E5FA-4E5F-93E7-48C048E0D6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A0397B59-64C6-4C8E-9722-AC0F6D22F8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Line 17">
              <a:extLst>
                <a:ext uri="{FF2B5EF4-FFF2-40B4-BE49-F238E27FC236}">
                  <a16:creationId xmlns:a16="http://schemas.microsoft.com/office/drawing/2014/main" id="{D9253248-CE2A-46E9-8FC7-79CAEF5966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5F187C4D-E93A-40E3-B7E5-7E56046122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Line 19">
              <a:extLst>
                <a:ext uri="{FF2B5EF4-FFF2-40B4-BE49-F238E27FC236}">
                  <a16:creationId xmlns:a16="http://schemas.microsoft.com/office/drawing/2014/main" id="{F8CADE70-E5AC-441E-A195-AFA9B02AD4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6D964E89-59F3-4E7A-936B-2CBD9329EE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E42F282F-FFBD-4D2E-9671-178FA591FB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id="{8682818E-57BF-4EB0-9C3B-B53075CFC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Line 23">
              <a:extLst>
                <a:ext uri="{FF2B5EF4-FFF2-40B4-BE49-F238E27FC236}">
                  <a16:creationId xmlns:a16="http://schemas.microsoft.com/office/drawing/2014/main" id="{B7C7D1E1-C0BC-4FE2-9E7F-AD147AF237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Line 24">
              <a:extLst>
                <a:ext uri="{FF2B5EF4-FFF2-40B4-BE49-F238E27FC236}">
                  <a16:creationId xmlns:a16="http://schemas.microsoft.com/office/drawing/2014/main" id="{DEB022AC-AEE7-4DE3-A922-7B7D90F3AB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4E02B120-9C10-493A-BFE4-040FCA0A9A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0FF208B3-0431-479E-9D57-D9FA3546D8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E5081B4A-9950-465C-8A6D-EF6E17954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84E56852-4260-44D0-B9DD-752DDFFC54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153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Text Box 29">
              <a:extLst>
                <a:ext uri="{FF2B5EF4-FFF2-40B4-BE49-F238E27FC236}">
                  <a16:creationId xmlns:a16="http://schemas.microsoft.com/office/drawing/2014/main" id="{43BF1C9C-0BE1-4304-9F4F-05C64668F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344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16 </a:t>
              </a:r>
            </a:p>
          </p:txBody>
        </p:sp>
        <p:sp>
          <p:nvSpPr>
            <p:cNvPr id="33" name="Text Box 30">
              <a:extLst>
                <a:ext uri="{FF2B5EF4-FFF2-40B4-BE49-F238E27FC236}">
                  <a16:creationId xmlns:a16="http://schemas.microsoft.com/office/drawing/2014/main" id="{704AB33E-B087-4BF0-9D2C-2365FA264C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1344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8 </a:t>
              </a:r>
            </a:p>
          </p:txBody>
        </p:sp>
        <p:sp>
          <p:nvSpPr>
            <p:cNvPr id="34" name="Line 31">
              <a:extLst>
                <a:ext uri="{FF2B5EF4-FFF2-40B4-BE49-F238E27FC236}">
                  <a16:creationId xmlns:a16="http://schemas.microsoft.com/office/drawing/2014/main" id="{64F06390-ED28-4559-8582-FC16FB28FD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1536"/>
              <a:ext cx="0" cy="28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Line 32">
              <a:extLst>
                <a:ext uri="{FF2B5EF4-FFF2-40B4-BE49-F238E27FC236}">
                  <a16:creationId xmlns:a16="http://schemas.microsoft.com/office/drawing/2014/main" id="{DC63D66F-3554-4821-AE1B-9C12084B4A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1536"/>
              <a:ext cx="0" cy="28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Text Box 33">
              <a:extLst>
                <a:ext uri="{FF2B5EF4-FFF2-40B4-BE49-F238E27FC236}">
                  <a16:creationId xmlns:a16="http://schemas.microsoft.com/office/drawing/2014/main" id="{AA1215C1-71D7-4AF6-AC0D-D9168E68AC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1344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24 </a:t>
              </a:r>
            </a:p>
          </p:txBody>
        </p:sp>
        <p:sp>
          <p:nvSpPr>
            <p:cNvPr id="37" name="Text Box 34">
              <a:extLst>
                <a:ext uri="{FF2B5EF4-FFF2-40B4-BE49-F238E27FC236}">
                  <a16:creationId xmlns:a16="http://schemas.microsoft.com/office/drawing/2014/main" id="{4A73F547-9E5B-437D-876C-6A8733C8E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2" y="1344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31 </a:t>
              </a:r>
            </a:p>
          </p:txBody>
        </p:sp>
        <p:sp>
          <p:nvSpPr>
            <p:cNvPr id="38" name="Text Box 35">
              <a:extLst>
                <a:ext uri="{FF2B5EF4-FFF2-40B4-BE49-F238E27FC236}">
                  <a16:creationId xmlns:a16="http://schemas.microsoft.com/office/drawing/2014/main" id="{72B8B980-522D-4FF0-94B5-AEFA7E3E5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536"/>
              <a:ext cx="7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A</a:t>
              </a:r>
            </a:p>
          </p:txBody>
        </p:sp>
        <p:sp>
          <p:nvSpPr>
            <p:cNvPr id="39" name="Text Box 36">
              <a:extLst>
                <a:ext uri="{FF2B5EF4-FFF2-40B4-BE49-F238E27FC236}">
                  <a16:creationId xmlns:a16="http://schemas.microsoft.com/office/drawing/2014/main" id="{AE6FE9E7-E341-4823-99C2-A1EBC8419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016"/>
              <a:ext cx="7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B</a:t>
              </a:r>
            </a:p>
          </p:txBody>
        </p:sp>
        <p:sp>
          <p:nvSpPr>
            <p:cNvPr id="40" name="Text Box 37">
              <a:extLst>
                <a:ext uri="{FF2B5EF4-FFF2-40B4-BE49-F238E27FC236}">
                  <a16:creationId xmlns:a16="http://schemas.microsoft.com/office/drawing/2014/main" id="{AB82DBC4-2F23-4F1C-8930-FDACBCF4D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496"/>
              <a:ext cx="7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C</a:t>
              </a:r>
            </a:p>
          </p:txBody>
        </p:sp>
        <p:sp>
          <p:nvSpPr>
            <p:cNvPr id="41" name="Text Box 38">
              <a:extLst>
                <a:ext uri="{FF2B5EF4-FFF2-40B4-BE49-F238E27FC236}">
                  <a16:creationId xmlns:a16="http://schemas.microsoft.com/office/drawing/2014/main" id="{6B95A217-A231-49D8-8333-56FF24E695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024"/>
              <a:ext cx="7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D</a:t>
              </a:r>
            </a:p>
          </p:txBody>
        </p:sp>
        <p:sp>
          <p:nvSpPr>
            <p:cNvPr id="42" name="Text Box 39">
              <a:extLst>
                <a:ext uri="{FF2B5EF4-FFF2-40B4-BE49-F238E27FC236}">
                  <a16:creationId xmlns:a16="http://schemas.microsoft.com/office/drawing/2014/main" id="{387554C2-8DC5-467D-8C27-EEBC5711F5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504"/>
              <a:ext cx="7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E</a:t>
              </a:r>
            </a:p>
          </p:txBody>
        </p:sp>
        <p:sp>
          <p:nvSpPr>
            <p:cNvPr id="43" name="Text Box 40">
              <a:extLst>
                <a:ext uri="{FF2B5EF4-FFF2-40B4-BE49-F238E27FC236}">
                  <a16:creationId xmlns:a16="http://schemas.microsoft.com/office/drawing/2014/main" id="{F09DDF34-968B-4FBD-8415-012AC7A012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53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44" name="Text Box 41">
              <a:extLst>
                <a:ext uri="{FF2B5EF4-FFF2-40B4-BE49-F238E27FC236}">
                  <a16:creationId xmlns:a16="http://schemas.microsoft.com/office/drawing/2014/main" id="{531968CB-1A87-4C15-B008-BEF8078D4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01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5" name="Text Box 42">
              <a:extLst>
                <a:ext uri="{FF2B5EF4-FFF2-40B4-BE49-F238E27FC236}">
                  <a16:creationId xmlns:a16="http://schemas.microsoft.com/office/drawing/2014/main" id="{A816D1E1-9079-4405-945E-424A869629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01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46" name="Text Box 43">
              <a:extLst>
                <a:ext uri="{FF2B5EF4-FFF2-40B4-BE49-F238E27FC236}">
                  <a16:creationId xmlns:a16="http://schemas.microsoft.com/office/drawing/2014/main" id="{4DD1D8C4-EABB-49FA-9BCD-D42C0C4DA7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49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7" name="Text Box 44">
              <a:extLst>
                <a:ext uri="{FF2B5EF4-FFF2-40B4-BE49-F238E27FC236}">
                  <a16:creationId xmlns:a16="http://schemas.microsoft.com/office/drawing/2014/main" id="{41F04822-99B7-40E6-8218-CDDAD0F59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49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8" name="Text Box 45">
              <a:extLst>
                <a:ext uri="{FF2B5EF4-FFF2-40B4-BE49-F238E27FC236}">
                  <a16:creationId xmlns:a16="http://schemas.microsoft.com/office/drawing/2014/main" id="{0D7FF67E-44A3-4352-9628-6F1491E760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249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49" name="Line 46">
              <a:extLst>
                <a:ext uri="{FF2B5EF4-FFF2-40B4-BE49-F238E27FC236}">
                  <a16:creationId xmlns:a16="http://schemas.microsoft.com/office/drawing/2014/main" id="{C30D520B-8BD9-46A8-8938-07D069CAD6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" name="Line 47">
              <a:extLst>
                <a:ext uri="{FF2B5EF4-FFF2-40B4-BE49-F238E27FC236}">
                  <a16:creationId xmlns:a16="http://schemas.microsoft.com/office/drawing/2014/main" id="{D6058DBF-6D9F-4EFB-A6EF-E3200CE83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1" name="Line 48">
              <a:extLst>
                <a:ext uri="{FF2B5EF4-FFF2-40B4-BE49-F238E27FC236}">
                  <a16:creationId xmlns:a16="http://schemas.microsoft.com/office/drawing/2014/main" id="{19449507-B692-4B8F-8468-E571009AEE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" name="Text Box 49">
              <a:extLst>
                <a:ext uri="{FF2B5EF4-FFF2-40B4-BE49-F238E27FC236}">
                  <a16:creationId xmlns:a16="http://schemas.microsoft.com/office/drawing/2014/main" id="{672D4AD2-0AF0-4BF9-98F7-23A99EB773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3" name="Text Box 50">
              <a:extLst>
                <a:ext uri="{FF2B5EF4-FFF2-40B4-BE49-F238E27FC236}">
                  <a16:creationId xmlns:a16="http://schemas.microsoft.com/office/drawing/2014/main" id="{AA887E27-7999-4E4A-B97E-6E95FD540A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4" name="Text Box 51">
              <a:extLst>
                <a:ext uri="{FF2B5EF4-FFF2-40B4-BE49-F238E27FC236}">
                  <a16:creationId xmlns:a16="http://schemas.microsoft.com/office/drawing/2014/main" id="{0D8C357F-D1AB-40D4-9419-5D73627BAB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5" name="Line 52">
              <a:extLst>
                <a:ext uri="{FF2B5EF4-FFF2-40B4-BE49-F238E27FC236}">
                  <a16:creationId xmlns:a16="http://schemas.microsoft.com/office/drawing/2014/main" id="{7927728C-4FB6-4CA3-BA5B-3D00C998EA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Line 53">
              <a:extLst>
                <a:ext uri="{FF2B5EF4-FFF2-40B4-BE49-F238E27FC236}">
                  <a16:creationId xmlns:a16="http://schemas.microsoft.com/office/drawing/2014/main" id="{1D7DF31F-AE30-4DD6-A299-7F47263673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7" name="Line 54">
              <a:extLst>
                <a:ext uri="{FF2B5EF4-FFF2-40B4-BE49-F238E27FC236}">
                  <a16:creationId xmlns:a16="http://schemas.microsoft.com/office/drawing/2014/main" id="{71A4B08E-B3F3-4381-90CD-9A22D133DE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8" name="Text Box 55">
              <a:extLst>
                <a:ext uri="{FF2B5EF4-FFF2-40B4-BE49-F238E27FC236}">
                  <a16:creationId xmlns:a16="http://schemas.microsoft.com/office/drawing/2014/main" id="{EAA289BF-159A-4B3D-8899-4F595972DE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9" name="Text Box 56">
              <a:extLst>
                <a:ext uri="{FF2B5EF4-FFF2-40B4-BE49-F238E27FC236}">
                  <a16:creationId xmlns:a16="http://schemas.microsoft.com/office/drawing/2014/main" id="{91736785-863D-4F4C-8CDD-CBFC67BBA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60" name="Text Box 57">
              <a:extLst>
                <a:ext uri="{FF2B5EF4-FFF2-40B4-BE49-F238E27FC236}">
                  <a16:creationId xmlns:a16="http://schemas.microsoft.com/office/drawing/2014/main" id="{701EABC4-A9BC-429B-AF9A-C09BA00E2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61" name="Text Box 58">
              <a:extLst>
                <a:ext uri="{FF2B5EF4-FFF2-40B4-BE49-F238E27FC236}">
                  <a16:creationId xmlns:a16="http://schemas.microsoft.com/office/drawing/2014/main" id="{53C06B47-97EE-48FE-899E-161FA73E7B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62" name="Text Box 59">
              <a:extLst>
                <a:ext uri="{FF2B5EF4-FFF2-40B4-BE49-F238E27FC236}">
                  <a16:creationId xmlns:a16="http://schemas.microsoft.com/office/drawing/2014/main" id="{F57AEF8D-6886-4A75-A5F9-20A4230F86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63" name="Text Box 60">
              <a:extLst>
                <a:ext uri="{FF2B5EF4-FFF2-40B4-BE49-F238E27FC236}">
                  <a16:creationId xmlns:a16="http://schemas.microsoft.com/office/drawing/2014/main" id="{55028C8E-B113-4614-AB2D-DABA719756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3024"/>
              <a:ext cx="1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Multicast  address</a:t>
              </a:r>
            </a:p>
          </p:txBody>
        </p:sp>
        <p:sp>
          <p:nvSpPr>
            <p:cNvPr id="64" name="Text Box 61">
              <a:extLst>
                <a:ext uri="{FF2B5EF4-FFF2-40B4-BE49-F238E27FC236}">
                  <a16:creationId xmlns:a16="http://schemas.microsoft.com/office/drawing/2014/main" id="{60E99B3E-ACCF-4970-9F43-7AC22851A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504"/>
              <a:ext cx="9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Reserved </a:t>
              </a:r>
            </a:p>
          </p:txBody>
        </p:sp>
        <p:sp>
          <p:nvSpPr>
            <p:cNvPr id="65" name="Text Box 62">
              <a:extLst>
                <a:ext uri="{FF2B5EF4-FFF2-40B4-BE49-F238E27FC236}">
                  <a16:creationId xmlns:a16="http://schemas.microsoft.com/office/drawing/2014/main" id="{29B5E7F1-F67F-4465-95E2-973E57B4D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1536"/>
              <a:ext cx="10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Network id</a:t>
              </a:r>
            </a:p>
          </p:txBody>
        </p:sp>
        <p:sp>
          <p:nvSpPr>
            <p:cNvPr id="66" name="Text Box 63">
              <a:extLst>
                <a:ext uri="{FF2B5EF4-FFF2-40B4-BE49-F238E27FC236}">
                  <a16:creationId xmlns:a16="http://schemas.microsoft.com/office/drawing/2014/main" id="{495EE653-002C-45BC-8B15-046CA451B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1536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latin typeface="Arial" panose="020B0604020202020204" pitchFamily="34" charset="0"/>
                  <a:ea typeface="돋움" panose="020B0600000101010101" pitchFamily="50" charset="-127"/>
                </a:rPr>
                <a:t>Host id</a:t>
              </a:r>
            </a:p>
          </p:txBody>
        </p:sp>
        <p:sp>
          <p:nvSpPr>
            <p:cNvPr id="67" name="Text Box 64">
              <a:extLst>
                <a:ext uri="{FF2B5EF4-FFF2-40B4-BE49-F238E27FC236}">
                  <a16:creationId xmlns:a16="http://schemas.microsoft.com/office/drawing/2014/main" id="{4347C284-8576-44EF-80EA-69EDCFF6B4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016"/>
              <a:ext cx="10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Network id</a:t>
              </a:r>
            </a:p>
          </p:txBody>
        </p:sp>
        <p:sp>
          <p:nvSpPr>
            <p:cNvPr id="68" name="Text Box 65">
              <a:extLst>
                <a:ext uri="{FF2B5EF4-FFF2-40B4-BE49-F238E27FC236}">
                  <a16:creationId xmlns:a16="http://schemas.microsoft.com/office/drawing/2014/main" id="{368C8A4B-4687-451F-A47E-8331F5653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016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latin typeface="Arial" panose="020B0604020202020204" pitchFamily="34" charset="0"/>
                  <a:ea typeface="돋움" panose="020B0600000101010101" pitchFamily="50" charset="-127"/>
                </a:rPr>
                <a:t>Host id</a:t>
              </a:r>
            </a:p>
          </p:txBody>
        </p:sp>
        <p:sp>
          <p:nvSpPr>
            <p:cNvPr id="69" name="Text Box 66">
              <a:extLst>
                <a:ext uri="{FF2B5EF4-FFF2-40B4-BE49-F238E27FC236}">
                  <a16:creationId xmlns:a16="http://schemas.microsoft.com/office/drawing/2014/main" id="{6C19C417-C0B0-49E7-AEFE-CEA1F9B3B3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2496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latin typeface="Arial" panose="020B0604020202020204" pitchFamily="34" charset="0"/>
                  <a:ea typeface="돋움" panose="020B0600000101010101" pitchFamily="50" charset="-127"/>
                </a:rPr>
                <a:t>Host id</a:t>
              </a:r>
            </a:p>
          </p:txBody>
        </p:sp>
        <p:sp>
          <p:nvSpPr>
            <p:cNvPr id="70" name="Text Box 67">
              <a:extLst>
                <a:ext uri="{FF2B5EF4-FFF2-40B4-BE49-F238E27FC236}">
                  <a16:creationId xmlns:a16="http://schemas.microsoft.com/office/drawing/2014/main" id="{91C64519-77BA-4B65-B670-82C00AE633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2496"/>
              <a:ext cx="10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Network 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9755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NetID</a:t>
            </a:r>
            <a:r>
              <a:rPr lang="ko-KR" altLang="en-US" dirty="0"/>
              <a:t>와 </a:t>
            </a:r>
            <a:r>
              <a:rPr lang="en-US" altLang="ko-KR" dirty="0"/>
              <a:t>HostID</a:t>
            </a:r>
            <a:r>
              <a:rPr lang="ko-KR" altLang="en-US" dirty="0"/>
              <a:t>의 추출</a:t>
            </a:r>
          </a:p>
        </p:txBody>
      </p:sp>
      <p:sp>
        <p:nvSpPr>
          <p:cNvPr id="25" name="Text Box 4">
            <a:extLst>
              <a:ext uri="{FF2B5EF4-FFF2-40B4-BE49-F238E27FC236}">
                <a16:creationId xmlns:a16="http://schemas.microsoft.com/office/drawing/2014/main" id="{EC99BBB9-FE86-46F0-82A6-51D0B688B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702" y="2536563"/>
            <a:ext cx="7620000" cy="2330450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A는 첫 번째 옥텟이 Netid이고, 나머지 옥텟은 Hostid이다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B는 처음 2 옥텟이 Netid이고, 나머지 2 옥텟은 Hostid이다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C는 처음 3 옥텟이 Netid이고, 나머지 한 옥텟은 Hostid이다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D는 Netid와 Hostid가 없다. 전체 주소가 멀티캐스팅을 위해서 사용된다.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E 는 Netid와 Hostid가 없다. 전체 주소가 특별한 용도를 위해 예약된 것이다.</a:t>
            </a:r>
          </a:p>
        </p:txBody>
      </p:sp>
    </p:spTree>
    <p:extLst>
      <p:ext uri="{BB962C8B-B14F-4D97-AF65-F5344CB8AC3E}">
        <p14:creationId xmlns:p14="http://schemas.microsoft.com/office/powerpoint/2010/main" val="491249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 표기법을 이용한 클래스</a:t>
            </a:r>
          </a:p>
        </p:txBody>
      </p:sp>
      <p:grpSp>
        <p:nvGrpSpPr>
          <p:cNvPr id="102" name="Group 4">
            <a:extLst>
              <a:ext uri="{FF2B5EF4-FFF2-40B4-BE49-F238E27FC236}">
                <a16:creationId xmlns:a16="http://schemas.microsoft.com/office/drawing/2014/main" id="{C2FFD34D-98B6-4E94-91DB-483BCB855C11}"/>
              </a:ext>
            </a:extLst>
          </p:cNvPr>
          <p:cNvGrpSpPr>
            <a:grpSpLocks/>
          </p:cNvGrpSpPr>
          <p:nvPr/>
        </p:nvGrpSpPr>
        <p:grpSpPr bwMode="auto">
          <a:xfrm>
            <a:off x="1124125" y="2422525"/>
            <a:ext cx="8001000" cy="4070350"/>
            <a:chOff x="240" y="1296"/>
            <a:chExt cx="5040" cy="2564"/>
          </a:xfrm>
        </p:grpSpPr>
        <p:sp>
          <p:nvSpPr>
            <p:cNvPr id="103" name="Rectangle 5">
              <a:extLst>
                <a:ext uri="{FF2B5EF4-FFF2-40B4-BE49-F238E27FC236}">
                  <a16:creationId xmlns:a16="http://schemas.microsoft.com/office/drawing/2014/main" id="{6B5CF8B5-02C1-4C5A-91FC-6E4C3105E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448"/>
              <a:ext cx="1200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4" name="Rectangle 6">
              <a:extLst>
                <a:ext uri="{FF2B5EF4-FFF2-40B4-BE49-F238E27FC236}">
                  <a16:creationId xmlns:a16="http://schemas.microsoft.com/office/drawing/2014/main" id="{9D6E57CF-97C9-461F-AAFC-49A78B11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968"/>
              <a:ext cx="816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5" name="Rectangle 7">
              <a:extLst>
                <a:ext uri="{FF2B5EF4-FFF2-40B4-BE49-F238E27FC236}">
                  <a16:creationId xmlns:a16="http://schemas.microsoft.com/office/drawing/2014/main" id="{4C6A299B-A8D9-49B4-AF92-9A5D80455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488"/>
              <a:ext cx="432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6" name="Rectangle 8">
              <a:extLst>
                <a:ext uri="{FF2B5EF4-FFF2-40B4-BE49-F238E27FC236}">
                  <a16:creationId xmlns:a16="http://schemas.microsoft.com/office/drawing/2014/main" id="{32CF4D0F-61DE-4631-B88B-540E0251E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768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7" name="Rectangle 9">
              <a:extLst>
                <a:ext uri="{FF2B5EF4-FFF2-40B4-BE49-F238E27FC236}">
                  <a16:creationId xmlns:a16="http://schemas.microsoft.com/office/drawing/2014/main" id="{76EF928C-1C20-4019-9B79-DA5C58055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968"/>
              <a:ext cx="623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8" name="Rectangle 10">
              <a:extLst>
                <a:ext uri="{FF2B5EF4-FFF2-40B4-BE49-F238E27FC236}">
                  <a16:creationId xmlns:a16="http://schemas.microsoft.com/office/drawing/2014/main" id="{129402D5-AEFA-4367-8E28-B8C5B8B67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488"/>
              <a:ext cx="432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9" name="Text Box 11">
              <a:extLst>
                <a:ext uri="{FF2B5EF4-FFF2-40B4-BE49-F238E27FC236}">
                  <a16:creationId xmlns:a16="http://schemas.microsoft.com/office/drawing/2014/main" id="{1616D248-0FB8-4A2E-9C1E-E67E9906CA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10" name="Text Box 12">
              <a:extLst>
                <a:ext uri="{FF2B5EF4-FFF2-40B4-BE49-F238E27FC236}">
                  <a16:creationId xmlns:a16="http://schemas.microsoft.com/office/drawing/2014/main" id="{BCA52BAD-16A9-4E7A-A313-CDF38F459F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11" name="Text Box 13">
              <a:extLst>
                <a:ext uri="{FF2B5EF4-FFF2-40B4-BE49-F238E27FC236}">
                  <a16:creationId xmlns:a16="http://schemas.microsoft.com/office/drawing/2014/main" id="{812CFE1D-C5AD-4F2A-ACCD-04EFDF4337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3168"/>
              <a:ext cx="1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Multicast Address</a:t>
              </a:r>
            </a:p>
          </p:txBody>
        </p:sp>
        <p:sp>
          <p:nvSpPr>
            <p:cNvPr id="112" name="Text Box 14">
              <a:extLst>
                <a:ext uri="{FF2B5EF4-FFF2-40B4-BE49-F238E27FC236}">
                  <a16:creationId xmlns:a16="http://schemas.microsoft.com/office/drawing/2014/main" id="{99240DF8-A11C-414C-BAC7-D693E67D4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3648"/>
              <a:ext cx="8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Reserved</a:t>
              </a:r>
            </a:p>
          </p:txBody>
        </p:sp>
        <p:sp>
          <p:nvSpPr>
            <p:cNvPr id="113" name="Text Box 15">
              <a:extLst>
                <a:ext uri="{FF2B5EF4-FFF2-40B4-BE49-F238E27FC236}">
                  <a16:creationId xmlns:a16="http://schemas.microsoft.com/office/drawing/2014/main" id="{3F5DF95C-8D59-4F18-9E59-8DB0B8735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1296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FE1823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From</a:t>
              </a:r>
            </a:p>
          </p:txBody>
        </p:sp>
        <p:sp>
          <p:nvSpPr>
            <p:cNvPr id="114" name="Text Box 16">
              <a:extLst>
                <a:ext uri="{FF2B5EF4-FFF2-40B4-BE49-F238E27FC236}">
                  <a16:creationId xmlns:a16="http://schemas.microsoft.com/office/drawing/2014/main" id="{76B8AC8F-98A0-4761-8485-662191204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296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FE1823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To</a:t>
              </a:r>
            </a:p>
          </p:txBody>
        </p:sp>
        <p:grpSp>
          <p:nvGrpSpPr>
            <p:cNvPr id="115" name="Group 17">
              <a:extLst>
                <a:ext uri="{FF2B5EF4-FFF2-40B4-BE49-F238E27FC236}">
                  <a16:creationId xmlns:a16="http://schemas.microsoft.com/office/drawing/2014/main" id="{09B350A4-6DB0-4E3B-BB84-60FE6C8D32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488"/>
              <a:ext cx="5040" cy="288"/>
              <a:chOff x="288" y="1728"/>
              <a:chExt cx="5040" cy="288"/>
            </a:xfrm>
          </p:grpSpPr>
          <p:sp>
            <p:nvSpPr>
              <p:cNvPr id="194" name="Text Box 18">
                <a:extLst>
                  <a:ext uri="{FF2B5EF4-FFF2-40B4-BE49-F238E27FC236}">
                    <a16:creationId xmlns:a16="http://schemas.microsoft.com/office/drawing/2014/main" id="{D81CB2A5-2A9F-4894-860B-085F22C433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A</a:t>
                </a:r>
              </a:p>
            </p:txBody>
          </p:sp>
          <p:sp>
            <p:nvSpPr>
              <p:cNvPr id="195" name="Text Box 19">
                <a:extLst>
                  <a:ext uri="{FF2B5EF4-FFF2-40B4-BE49-F238E27FC236}">
                    <a16:creationId xmlns:a16="http://schemas.microsoft.com/office/drawing/2014/main" id="{036EFED8-867E-4423-A23B-5547E824D8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   0.0.0.0</a:t>
                </a:r>
              </a:p>
            </p:txBody>
          </p:sp>
          <p:sp>
            <p:nvSpPr>
              <p:cNvPr id="196" name="Text Box 20">
                <a:extLst>
                  <a:ext uri="{FF2B5EF4-FFF2-40B4-BE49-F238E27FC236}">
                    <a16:creationId xmlns:a16="http://schemas.microsoft.com/office/drawing/2014/main" id="{7781D01C-7D89-4816-AB36-7E27565212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127.255.255.255</a:t>
                </a:r>
              </a:p>
            </p:txBody>
          </p:sp>
        </p:grpSp>
        <p:grpSp>
          <p:nvGrpSpPr>
            <p:cNvPr id="116" name="Group 21">
              <a:extLst>
                <a:ext uri="{FF2B5EF4-FFF2-40B4-BE49-F238E27FC236}">
                  <a16:creationId xmlns:a16="http://schemas.microsoft.com/office/drawing/2014/main" id="{C2679D5F-6E1C-4151-827B-6D3A187080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968"/>
              <a:ext cx="5040" cy="288"/>
              <a:chOff x="288" y="1728"/>
              <a:chExt cx="5040" cy="288"/>
            </a:xfrm>
          </p:grpSpPr>
          <p:sp>
            <p:nvSpPr>
              <p:cNvPr id="191" name="Text Box 22">
                <a:extLst>
                  <a:ext uri="{FF2B5EF4-FFF2-40B4-BE49-F238E27FC236}">
                    <a16:creationId xmlns:a16="http://schemas.microsoft.com/office/drawing/2014/main" id="{A9657DFD-6205-4495-B6A6-AF0BA10256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B</a:t>
                </a:r>
              </a:p>
            </p:txBody>
          </p:sp>
          <p:sp>
            <p:nvSpPr>
              <p:cNvPr id="192" name="Text Box 23">
                <a:extLst>
                  <a:ext uri="{FF2B5EF4-FFF2-40B4-BE49-F238E27FC236}">
                    <a16:creationId xmlns:a16="http://schemas.microsoft.com/office/drawing/2014/main" id="{D29FACEE-3A94-4E02-8F39-71580BC9AD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128.0.0.0</a:t>
                </a:r>
              </a:p>
            </p:txBody>
          </p:sp>
          <p:sp>
            <p:nvSpPr>
              <p:cNvPr id="193" name="Text Box 24">
                <a:extLst>
                  <a:ext uri="{FF2B5EF4-FFF2-40B4-BE49-F238E27FC236}">
                    <a16:creationId xmlns:a16="http://schemas.microsoft.com/office/drawing/2014/main" id="{D5A78978-5580-45A6-89D6-C6960BC53B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191.255.255.255</a:t>
                </a:r>
              </a:p>
            </p:txBody>
          </p:sp>
        </p:grpSp>
        <p:grpSp>
          <p:nvGrpSpPr>
            <p:cNvPr id="117" name="Group 25">
              <a:extLst>
                <a:ext uri="{FF2B5EF4-FFF2-40B4-BE49-F238E27FC236}">
                  <a16:creationId xmlns:a16="http://schemas.microsoft.com/office/drawing/2014/main" id="{3EE52CB8-3169-44F9-9F81-675096DB60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448"/>
              <a:ext cx="5040" cy="288"/>
              <a:chOff x="288" y="1728"/>
              <a:chExt cx="5040" cy="288"/>
            </a:xfrm>
          </p:grpSpPr>
          <p:sp>
            <p:nvSpPr>
              <p:cNvPr id="188" name="Text Box 26">
                <a:extLst>
                  <a:ext uri="{FF2B5EF4-FFF2-40B4-BE49-F238E27FC236}">
                    <a16:creationId xmlns:a16="http://schemas.microsoft.com/office/drawing/2014/main" id="{B554A88D-BAA7-412C-9A55-EA1CA8E8A9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C</a:t>
                </a:r>
              </a:p>
            </p:txBody>
          </p:sp>
          <p:sp>
            <p:nvSpPr>
              <p:cNvPr id="189" name="Text Box 27">
                <a:extLst>
                  <a:ext uri="{FF2B5EF4-FFF2-40B4-BE49-F238E27FC236}">
                    <a16:creationId xmlns:a16="http://schemas.microsoft.com/office/drawing/2014/main" id="{AD38192C-44C6-4F44-A355-F5E6E0B6A2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90" name="Text Box 28">
                <a:extLst>
                  <a:ext uri="{FF2B5EF4-FFF2-40B4-BE49-F238E27FC236}">
                    <a16:creationId xmlns:a16="http://schemas.microsoft.com/office/drawing/2014/main" id="{88043A0E-8B1D-455A-ADB7-8CCD5A9067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18" name="Group 29">
              <a:extLst>
                <a:ext uri="{FF2B5EF4-FFF2-40B4-BE49-F238E27FC236}">
                  <a16:creationId xmlns:a16="http://schemas.microsoft.com/office/drawing/2014/main" id="{68F92133-DAC4-4B96-B3E3-CB176DB685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928"/>
              <a:ext cx="5040" cy="288"/>
              <a:chOff x="288" y="1728"/>
              <a:chExt cx="5040" cy="288"/>
            </a:xfrm>
          </p:grpSpPr>
          <p:sp>
            <p:nvSpPr>
              <p:cNvPr id="185" name="Text Box 30">
                <a:extLst>
                  <a:ext uri="{FF2B5EF4-FFF2-40B4-BE49-F238E27FC236}">
                    <a16:creationId xmlns:a16="http://schemas.microsoft.com/office/drawing/2014/main" id="{FC79562E-0C68-4113-87F0-DAC9E059C2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D</a:t>
                </a:r>
              </a:p>
            </p:txBody>
          </p:sp>
          <p:sp>
            <p:nvSpPr>
              <p:cNvPr id="186" name="Text Box 31">
                <a:extLst>
                  <a:ext uri="{FF2B5EF4-FFF2-40B4-BE49-F238E27FC236}">
                    <a16:creationId xmlns:a16="http://schemas.microsoft.com/office/drawing/2014/main" id="{962B3BB1-771C-4370-8BC4-90807AC23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87" name="Text Box 32">
                <a:extLst>
                  <a:ext uri="{FF2B5EF4-FFF2-40B4-BE49-F238E27FC236}">
                    <a16:creationId xmlns:a16="http://schemas.microsoft.com/office/drawing/2014/main" id="{561723C5-E596-4842-8447-09199BA086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19" name="Group 33">
              <a:extLst>
                <a:ext uri="{FF2B5EF4-FFF2-40B4-BE49-F238E27FC236}">
                  <a16:creationId xmlns:a16="http://schemas.microsoft.com/office/drawing/2014/main" id="{05C94059-A3BB-48E3-9EB1-83B733B4C3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408"/>
              <a:ext cx="5040" cy="288"/>
              <a:chOff x="288" y="1728"/>
              <a:chExt cx="5040" cy="288"/>
            </a:xfrm>
          </p:grpSpPr>
          <p:sp>
            <p:nvSpPr>
              <p:cNvPr id="182" name="Text Box 34">
                <a:extLst>
                  <a:ext uri="{FF2B5EF4-FFF2-40B4-BE49-F238E27FC236}">
                    <a16:creationId xmlns:a16="http://schemas.microsoft.com/office/drawing/2014/main" id="{5745CF89-9162-4A9A-B148-5F6FAA35AB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E</a:t>
                </a:r>
              </a:p>
            </p:txBody>
          </p:sp>
          <p:sp>
            <p:nvSpPr>
              <p:cNvPr id="183" name="Text Box 35">
                <a:extLst>
                  <a:ext uri="{FF2B5EF4-FFF2-40B4-BE49-F238E27FC236}">
                    <a16:creationId xmlns:a16="http://schemas.microsoft.com/office/drawing/2014/main" id="{915327F1-072F-4E05-82D8-7C44028E2A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240.0.0.0</a:t>
                </a:r>
              </a:p>
            </p:txBody>
          </p:sp>
          <p:sp>
            <p:nvSpPr>
              <p:cNvPr id="184" name="Text Box 36">
                <a:extLst>
                  <a:ext uri="{FF2B5EF4-FFF2-40B4-BE49-F238E27FC236}">
                    <a16:creationId xmlns:a16="http://schemas.microsoft.com/office/drawing/2014/main" id="{7EDDEC1D-3C8D-4D96-BEDF-24826F2E72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255.255.255.255</a:t>
                </a:r>
              </a:p>
            </p:txBody>
          </p:sp>
        </p:grpSp>
        <p:sp>
          <p:nvSpPr>
            <p:cNvPr id="120" name="Rectangle 37">
              <a:extLst>
                <a:ext uri="{FF2B5EF4-FFF2-40B4-BE49-F238E27FC236}">
                  <a16:creationId xmlns:a16="http://schemas.microsoft.com/office/drawing/2014/main" id="{DFF62CE7-8C5E-4511-862D-BA9FB8346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96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1" name="Rectangle 38">
              <a:extLst>
                <a:ext uri="{FF2B5EF4-FFF2-40B4-BE49-F238E27FC236}">
                  <a16:creationId xmlns:a16="http://schemas.microsoft.com/office/drawing/2014/main" id="{CC111C39-4D1D-4596-85F4-AAE3C7DBD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2" name="Rectangle 39">
              <a:extLst>
                <a:ext uri="{FF2B5EF4-FFF2-40B4-BE49-F238E27FC236}">
                  <a16:creationId xmlns:a16="http://schemas.microsoft.com/office/drawing/2014/main" id="{E296924B-0965-4628-B4EB-331AA05C7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92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3" name="Rectangle 40">
              <a:extLst>
                <a:ext uri="{FF2B5EF4-FFF2-40B4-BE49-F238E27FC236}">
                  <a16:creationId xmlns:a16="http://schemas.microsoft.com/office/drawing/2014/main" id="{DA2DC463-0265-4400-B8F3-4DFAAF951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40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4" name="Rectangle 41">
              <a:extLst>
                <a:ext uri="{FF2B5EF4-FFF2-40B4-BE49-F238E27FC236}">
                  <a16:creationId xmlns:a16="http://schemas.microsoft.com/office/drawing/2014/main" id="{72BB0BC0-4169-4F3A-88EB-4784C6CD4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48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25" name="Group 42">
              <a:extLst>
                <a:ext uri="{FF2B5EF4-FFF2-40B4-BE49-F238E27FC236}">
                  <a16:creationId xmlns:a16="http://schemas.microsoft.com/office/drawing/2014/main" id="{1D2C2F6B-1E0A-4BB5-BEAC-1842605840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488"/>
              <a:ext cx="5040" cy="288"/>
              <a:chOff x="288" y="1728"/>
              <a:chExt cx="5040" cy="288"/>
            </a:xfrm>
          </p:grpSpPr>
          <p:sp>
            <p:nvSpPr>
              <p:cNvPr id="179" name="Text Box 43">
                <a:extLst>
                  <a:ext uri="{FF2B5EF4-FFF2-40B4-BE49-F238E27FC236}">
                    <a16:creationId xmlns:a16="http://schemas.microsoft.com/office/drawing/2014/main" id="{49EAD629-249A-4047-A09F-20F0AE5B03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A</a:t>
                </a:r>
              </a:p>
            </p:txBody>
          </p:sp>
          <p:sp>
            <p:nvSpPr>
              <p:cNvPr id="180" name="Text Box 44">
                <a:extLst>
                  <a:ext uri="{FF2B5EF4-FFF2-40B4-BE49-F238E27FC236}">
                    <a16:creationId xmlns:a16="http://schemas.microsoft.com/office/drawing/2014/main" id="{E70F02EB-5509-4EC1-8925-2D7255E357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   0.0.0.0</a:t>
                </a:r>
              </a:p>
            </p:txBody>
          </p:sp>
          <p:sp>
            <p:nvSpPr>
              <p:cNvPr id="181" name="Text Box 45">
                <a:extLst>
                  <a:ext uri="{FF2B5EF4-FFF2-40B4-BE49-F238E27FC236}">
                    <a16:creationId xmlns:a16="http://schemas.microsoft.com/office/drawing/2014/main" id="{B7815A61-A4B0-4D89-AF15-2FA4A17FA7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127.255.255.255</a:t>
                </a:r>
              </a:p>
            </p:txBody>
          </p:sp>
        </p:grpSp>
        <p:grpSp>
          <p:nvGrpSpPr>
            <p:cNvPr id="126" name="Group 46">
              <a:extLst>
                <a:ext uri="{FF2B5EF4-FFF2-40B4-BE49-F238E27FC236}">
                  <a16:creationId xmlns:a16="http://schemas.microsoft.com/office/drawing/2014/main" id="{D5628E6D-854B-4CC6-A37D-49B87EE85D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968"/>
              <a:ext cx="5040" cy="288"/>
              <a:chOff x="288" y="1728"/>
              <a:chExt cx="5040" cy="288"/>
            </a:xfrm>
          </p:grpSpPr>
          <p:sp>
            <p:nvSpPr>
              <p:cNvPr id="176" name="Text Box 47">
                <a:extLst>
                  <a:ext uri="{FF2B5EF4-FFF2-40B4-BE49-F238E27FC236}">
                    <a16:creationId xmlns:a16="http://schemas.microsoft.com/office/drawing/2014/main" id="{AB6D2AC0-7E6A-4868-A8F8-3920C863B3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B</a:t>
                </a:r>
              </a:p>
            </p:txBody>
          </p:sp>
          <p:sp>
            <p:nvSpPr>
              <p:cNvPr id="177" name="Text Box 48">
                <a:extLst>
                  <a:ext uri="{FF2B5EF4-FFF2-40B4-BE49-F238E27FC236}">
                    <a16:creationId xmlns:a16="http://schemas.microsoft.com/office/drawing/2014/main" id="{B01ADE98-6E70-4F7A-90CC-017435CCC0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128.0.0.0</a:t>
                </a:r>
              </a:p>
            </p:txBody>
          </p:sp>
          <p:sp>
            <p:nvSpPr>
              <p:cNvPr id="178" name="Text Box 49">
                <a:extLst>
                  <a:ext uri="{FF2B5EF4-FFF2-40B4-BE49-F238E27FC236}">
                    <a16:creationId xmlns:a16="http://schemas.microsoft.com/office/drawing/2014/main" id="{41993908-BF31-4D50-8222-A68185FBE8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191.255.255.255</a:t>
                </a:r>
              </a:p>
            </p:txBody>
          </p:sp>
        </p:grpSp>
        <p:grpSp>
          <p:nvGrpSpPr>
            <p:cNvPr id="127" name="Group 50">
              <a:extLst>
                <a:ext uri="{FF2B5EF4-FFF2-40B4-BE49-F238E27FC236}">
                  <a16:creationId xmlns:a16="http://schemas.microsoft.com/office/drawing/2014/main" id="{8FFFC2DF-134B-4E7B-B4D4-98FA094ECE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448"/>
              <a:ext cx="5040" cy="288"/>
              <a:chOff x="288" y="1728"/>
              <a:chExt cx="5040" cy="288"/>
            </a:xfrm>
          </p:grpSpPr>
          <p:sp>
            <p:nvSpPr>
              <p:cNvPr id="173" name="Text Box 51">
                <a:extLst>
                  <a:ext uri="{FF2B5EF4-FFF2-40B4-BE49-F238E27FC236}">
                    <a16:creationId xmlns:a16="http://schemas.microsoft.com/office/drawing/2014/main" id="{9673F96A-5AE8-433D-A5A9-D16C46F607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C</a:t>
                </a:r>
              </a:p>
            </p:txBody>
          </p:sp>
          <p:sp>
            <p:nvSpPr>
              <p:cNvPr id="174" name="Text Box 52">
                <a:extLst>
                  <a:ext uri="{FF2B5EF4-FFF2-40B4-BE49-F238E27FC236}">
                    <a16:creationId xmlns:a16="http://schemas.microsoft.com/office/drawing/2014/main" id="{DEEA223C-4A03-4B32-AC02-FB67C0BF52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75" name="Text Box 53">
                <a:extLst>
                  <a:ext uri="{FF2B5EF4-FFF2-40B4-BE49-F238E27FC236}">
                    <a16:creationId xmlns:a16="http://schemas.microsoft.com/office/drawing/2014/main" id="{D14B5945-230C-49A7-BCA6-CA0C14847B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28" name="Group 54">
              <a:extLst>
                <a:ext uri="{FF2B5EF4-FFF2-40B4-BE49-F238E27FC236}">
                  <a16:creationId xmlns:a16="http://schemas.microsoft.com/office/drawing/2014/main" id="{A3E7CF8B-A2C8-4BB9-915B-D38D2A0CE1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928"/>
              <a:ext cx="5040" cy="288"/>
              <a:chOff x="288" y="1728"/>
              <a:chExt cx="5040" cy="288"/>
            </a:xfrm>
          </p:grpSpPr>
          <p:sp>
            <p:nvSpPr>
              <p:cNvPr id="170" name="Text Box 55">
                <a:extLst>
                  <a:ext uri="{FF2B5EF4-FFF2-40B4-BE49-F238E27FC236}">
                    <a16:creationId xmlns:a16="http://schemas.microsoft.com/office/drawing/2014/main" id="{8B08611C-65A0-48CC-B037-BCAFCF499A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D</a:t>
                </a:r>
              </a:p>
            </p:txBody>
          </p:sp>
          <p:sp>
            <p:nvSpPr>
              <p:cNvPr id="171" name="Text Box 56">
                <a:extLst>
                  <a:ext uri="{FF2B5EF4-FFF2-40B4-BE49-F238E27FC236}">
                    <a16:creationId xmlns:a16="http://schemas.microsoft.com/office/drawing/2014/main" id="{2BE92838-1765-4F2F-A5BD-07F1AC9AA4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72" name="Text Box 57">
                <a:extLst>
                  <a:ext uri="{FF2B5EF4-FFF2-40B4-BE49-F238E27FC236}">
                    <a16:creationId xmlns:a16="http://schemas.microsoft.com/office/drawing/2014/main" id="{A2441A31-86F7-4835-AA6C-B5939C981A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29" name="Group 58">
              <a:extLst>
                <a:ext uri="{FF2B5EF4-FFF2-40B4-BE49-F238E27FC236}">
                  <a16:creationId xmlns:a16="http://schemas.microsoft.com/office/drawing/2014/main" id="{3111A606-6DBE-46B3-AD02-AB06791B3D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408"/>
              <a:ext cx="5040" cy="288"/>
              <a:chOff x="288" y="1728"/>
              <a:chExt cx="5040" cy="288"/>
            </a:xfrm>
          </p:grpSpPr>
          <p:sp>
            <p:nvSpPr>
              <p:cNvPr id="167" name="Text Box 59">
                <a:extLst>
                  <a:ext uri="{FF2B5EF4-FFF2-40B4-BE49-F238E27FC236}">
                    <a16:creationId xmlns:a16="http://schemas.microsoft.com/office/drawing/2014/main" id="{B6C22AEA-BF01-4A6D-A4B0-C2564DE1A6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E</a:t>
                </a:r>
              </a:p>
            </p:txBody>
          </p:sp>
          <p:sp>
            <p:nvSpPr>
              <p:cNvPr id="168" name="Text Box 60">
                <a:extLst>
                  <a:ext uri="{FF2B5EF4-FFF2-40B4-BE49-F238E27FC236}">
                    <a16:creationId xmlns:a16="http://schemas.microsoft.com/office/drawing/2014/main" id="{519519BB-586C-48ED-8425-6C06B0F332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240.0.0.0</a:t>
                </a:r>
              </a:p>
            </p:txBody>
          </p:sp>
          <p:sp>
            <p:nvSpPr>
              <p:cNvPr id="169" name="Text Box 61">
                <a:extLst>
                  <a:ext uri="{FF2B5EF4-FFF2-40B4-BE49-F238E27FC236}">
                    <a16:creationId xmlns:a16="http://schemas.microsoft.com/office/drawing/2014/main" id="{73187F88-B116-407A-AC28-A73B7007A6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255.255.255.255</a:t>
                </a:r>
              </a:p>
            </p:txBody>
          </p:sp>
        </p:grpSp>
        <p:grpSp>
          <p:nvGrpSpPr>
            <p:cNvPr id="130" name="Group 62">
              <a:extLst>
                <a:ext uri="{FF2B5EF4-FFF2-40B4-BE49-F238E27FC236}">
                  <a16:creationId xmlns:a16="http://schemas.microsoft.com/office/drawing/2014/main" id="{244EE4D5-7DA2-49A2-9621-7A97D9AF19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488"/>
              <a:ext cx="5040" cy="288"/>
              <a:chOff x="288" y="1728"/>
              <a:chExt cx="5040" cy="288"/>
            </a:xfrm>
          </p:grpSpPr>
          <p:sp>
            <p:nvSpPr>
              <p:cNvPr id="164" name="Text Box 63">
                <a:extLst>
                  <a:ext uri="{FF2B5EF4-FFF2-40B4-BE49-F238E27FC236}">
                    <a16:creationId xmlns:a16="http://schemas.microsoft.com/office/drawing/2014/main" id="{1CB653A3-A1BA-4D11-B577-98EE0C5AC5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A</a:t>
                </a:r>
              </a:p>
            </p:txBody>
          </p:sp>
          <p:sp>
            <p:nvSpPr>
              <p:cNvPr id="165" name="Text Box 64">
                <a:extLst>
                  <a:ext uri="{FF2B5EF4-FFF2-40B4-BE49-F238E27FC236}">
                    <a16:creationId xmlns:a16="http://schemas.microsoft.com/office/drawing/2014/main" id="{9C59FE7C-C749-4815-86D0-922DD767C5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   0.0.0.0</a:t>
                </a:r>
              </a:p>
            </p:txBody>
          </p:sp>
          <p:sp>
            <p:nvSpPr>
              <p:cNvPr id="166" name="Text Box 65">
                <a:extLst>
                  <a:ext uri="{FF2B5EF4-FFF2-40B4-BE49-F238E27FC236}">
                    <a16:creationId xmlns:a16="http://schemas.microsoft.com/office/drawing/2014/main" id="{A6AB58FF-5657-4E66-8CDD-DE34B77197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127.255.255.255</a:t>
                </a:r>
              </a:p>
            </p:txBody>
          </p:sp>
        </p:grpSp>
        <p:grpSp>
          <p:nvGrpSpPr>
            <p:cNvPr id="131" name="Group 66">
              <a:extLst>
                <a:ext uri="{FF2B5EF4-FFF2-40B4-BE49-F238E27FC236}">
                  <a16:creationId xmlns:a16="http://schemas.microsoft.com/office/drawing/2014/main" id="{C8E85300-541B-4F80-8189-24D8C009D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968"/>
              <a:ext cx="5040" cy="288"/>
              <a:chOff x="288" y="1728"/>
              <a:chExt cx="5040" cy="288"/>
            </a:xfrm>
          </p:grpSpPr>
          <p:sp>
            <p:nvSpPr>
              <p:cNvPr id="161" name="Text Box 67">
                <a:extLst>
                  <a:ext uri="{FF2B5EF4-FFF2-40B4-BE49-F238E27FC236}">
                    <a16:creationId xmlns:a16="http://schemas.microsoft.com/office/drawing/2014/main" id="{7FD3AFB3-E128-47F0-8F4F-A701155C6D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B</a:t>
                </a:r>
              </a:p>
            </p:txBody>
          </p:sp>
          <p:sp>
            <p:nvSpPr>
              <p:cNvPr id="162" name="Text Box 68">
                <a:extLst>
                  <a:ext uri="{FF2B5EF4-FFF2-40B4-BE49-F238E27FC236}">
                    <a16:creationId xmlns:a16="http://schemas.microsoft.com/office/drawing/2014/main" id="{16A78962-D5CA-4317-B265-E37C8A8AA9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128.0.0.0</a:t>
                </a:r>
              </a:p>
            </p:txBody>
          </p:sp>
          <p:sp>
            <p:nvSpPr>
              <p:cNvPr id="163" name="Text Box 69">
                <a:extLst>
                  <a:ext uri="{FF2B5EF4-FFF2-40B4-BE49-F238E27FC236}">
                    <a16:creationId xmlns:a16="http://schemas.microsoft.com/office/drawing/2014/main" id="{D91026F1-F818-4C44-8526-BA1066C3E8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191.255.255.255</a:t>
                </a:r>
              </a:p>
            </p:txBody>
          </p:sp>
        </p:grpSp>
        <p:grpSp>
          <p:nvGrpSpPr>
            <p:cNvPr id="132" name="Group 70">
              <a:extLst>
                <a:ext uri="{FF2B5EF4-FFF2-40B4-BE49-F238E27FC236}">
                  <a16:creationId xmlns:a16="http://schemas.microsoft.com/office/drawing/2014/main" id="{1EA0F786-53AE-4C8A-A50C-A6447DD33B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448"/>
              <a:ext cx="5040" cy="288"/>
              <a:chOff x="288" y="1728"/>
              <a:chExt cx="5040" cy="288"/>
            </a:xfrm>
          </p:grpSpPr>
          <p:sp>
            <p:nvSpPr>
              <p:cNvPr id="158" name="Text Box 71">
                <a:extLst>
                  <a:ext uri="{FF2B5EF4-FFF2-40B4-BE49-F238E27FC236}">
                    <a16:creationId xmlns:a16="http://schemas.microsoft.com/office/drawing/2014/main" id="{61AB5A08-E4E5-4F31-9EF8-6A6D1F558F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C</a:t>
                </a:r>
              </a:p>
            </p:txBody>
          </p:sp>
          <p:sp>
            <p:nvSpPr>
              <p:cNvPr id="159" name="Text Box 72">
                <a:extLst>
                  <a:ext uri="{FF2B5EF4-FFF2-40B4-BE49-F238E27FC236}">
                    <a16:creationId xmlns:a16="http://schemas.microsoft.com/office/drawing/2014/main" id="{68E0D293-FD00-4140-A2BF-CBE8C43D95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192.0.0.0</a:t>
                </a:r>
              </a:p>
            </p:txBody>
          </p:sp>
          <p:sp>
            <p:nvSpPr>
              <p:cNvPr id="160" name="Text Box 73">
                <a:extLst>
                  <a:ext uri="{FF2B5EF4-FFF2-40B4-BE49-F238E27FC236}">
                    <a16:creationId xmlns:a16="http://schemas.microsoft.com/office/drawing/2014/main" id="{BDF954D5-B55C-41D2-8C33-9D46D95D5C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223.255.255.255</a:t>
                </a:r>
              </a:p>
            </p:txBody>
          </p:sp>
        </p:grpSp>
        <p:grpSp>
          <p:nvGrpSpPr>
            <p:cNvPr id="133" name="Group 74">
              <a:extLst>
                <a:ext uri="{FF2B5EF4-FFF2-40B4-BE49-F238E27FC236}">
                  <a16:creationId xmlns:a16="http://schemas.microsoft.com/office/drawing/2014/main" id="{C75568A6-15A2-4C8E-B495-E1ADAA05ED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928"/>
              <a:ext cx="5040" cy="288"/>
              <a:chOff x="288" y="1728"/>
              <a:chExt cx="5040" cy="288"/>
            </a:xfrm>
          </p:grpSpPr>
          <p:sp>
            <p:nvSpPr>
              <p:cNvPr id="155" name="Text Box 75">
                <a:extLst>
                  <a:ext uri="{FF2B5EF4-FFF2-40B4-BE49-F238E27FC236}">
                    <a16:creationId xmlns:a16="http://schemas.microsoft.com/office/drawing/2014/main" id="{E0778EFC-6888-4A4E-A123-3B01E08DE5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D</a:t>
                </a:r>
              </a:p>
            </p:txBody>
          </p:sp>
          <p:sp>
            <p:nvSpPr>
              <p:cNvPr id="156" name="Text Box 76">
                <a:extLst>
                  <a:ext uri="{FF2B5EF4-FFF2-40B4-BE49-F238E27FC236}">
                    <a16:creationId xmlns:a16="http://schemas.microsoft.com/office/drawing/2014/main" id="{4E6AF2E3-CA31-4585-BAA3-1F65F8C795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224.0.0.0</a:t>
                </a:r>
              </a:p>
            </p:txBody>
          </p:sp>
          <p:sp>
            <p:nvSpPr>
              <p:cNvPr id="157" name="Text Box 77">
                <a:extLst>
                  <a:ext uri="{FF2B5EF4-FFF2-40B4-BE49-F238E27FC236}">
                    <a16:creationId xmlns:a16="http://schemas.microsoft.com/office/drawing/2014/main" id="{7F1A334E-582B-465A-A61C-884472EA8B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239.255.255.255</a:t>
                </a:r>
              </a:p>
            </p:txBody>
          </p:sp>
        </p:grpSp>
        <p:grpSp>
          <p:nvGrpSpPr>
            <p:cNvPr id="134" name="Group 78">
              <a:extLst>
                <a:ext uri="{FF2B5EF4-FFF2-40B4-BE49-F238E27FC236}">
                  <a16:creationId xmlns:a16="http://schemas.microsoft.com/office/drawing/2014/main" id="{0B6791B4-777D-479A-8AF7-E712D715C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408"/>
              <a:ext cx="5040" cy="288"/>
              <a:chOff x="288" y="1728"/>
              <a:chExt cx="5040" cy="288"/>
            </a:xfrm>
          </p:grpSpPr>
          <p:sp>
            <p:nvSpPr>
              <p:cNvPr id="152" name="Text Box 79">
                <a:extLst>
                  <a:ext uri="{FF2B5EF4-FFF2-40B4-BE49-F238E27FC236}">
                    <a16:creationId xmlns:a16="http://schemas.microsoft.com/office/drawing/2014/main" id="{05340667-E481-4787-8919-6295C8182E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E</a:t>
                </a:r>
              </a:p>
            </p:txBody>
          </p:sp>
          <p:sp>
            <p:nvSpPr>
              <p:cNvPr id="153" name="Text Box 80">
                <a:extLst>
                  <a:ext uri="{FF2B5EF4-FFF2-40B4-BE49-F238E27FC236}">
                    <a16:creationId xmlns:a16="http://schemas.microsoft.com/office/drawing/2014/main" id="{DF46649E-BC35-4374-A9FF-9E8CD7C3C3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240.0.0.0</a:t>
                </a:r>
              </a:p>
            </p:txBody>
          </p:sp>
          <p:sp>
            <p:nvSpPr>
              <p:cNvPr id="154" name="Text Box 81">
                <a:extLst>
                  <a:ext uri="{FF2B5EF4-FFF2-40B4-BE49-F238E27FC236}">
                    <a16:creationId xmlns:a16="http://schemas.microsoft.com/office/drawing/2014/main" id="{9D79ACE3-18DD-421E-91B4-3785DE8A93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255.255.255.255</a:t>
                </a:r>
              </a:p>
            </p:txBody>
          </p:sp>
        </p:grpSp>
        <p:sp>
          <p:nvSpPr>
            <p:cNvPr id="135" name="Rectangle 82">
              <a:extLst>
                <a:ext uri="{FF2B5EF4-FFF2-40B4-BE49-F238E27FC236}">
                  <a16:creationId xmlns:a16="http://schemas.microsoft.com/office/drawing/2014/main" id="{17AD6940-EF77-4323-9905-C7EC8F3BC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96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6" name="Rectangle 83">
              <a:extLst>
                <a:ext uri="{FF2B5EF4-FFF2-40B4-BE49-F238E27FC236}">
                  <a16:creationId xmlns:a16="http://schemas.microsoft.com/office/drawing/2014/main" id="{2DEEF824-73F9-4721-8448-EA47D54E5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48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7" name="Rectangle 84">
              <a:extLst>
                <a:ext uri="{FF2B5EF4-FFF2-40B4-BE49-F238E27FC236}">
                  <a16:creationId xmlns:a16="http://schemas.microsoft.com/office/drawing/2014/main" id="{A07C2012-9B71-4645-8093-C7AB875BC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44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8" name="Rectangle 85">
              <a:extLst>
                <a:ext uri="{FF2B5EF4-FFF2-40B4-BE49-F238E27FC236}">
                  <a16:creationId xmlns:a16="http://schemas.microsoft.com/office/drawing/2014/main" id="{78336A66-AF4A-46FC-9AF1-7AE5D401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2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9" name="Rectangle 86">
              <a:extLst>
                <a:ext uri="{FF2B5EF4-FFF2-40B4-BE49-F238E27FC236}">
                  <a16:creationId xmlns:a16="http://schemas.microsoft.com/office/drawing/2014/main" id="{8F1E3462-0C51-42E1-AADE-CA266E55D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40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40" name="Text Box 87">
              <a:extLst>
                <a:ext uri="{FF2B5EF4-FFF2-40B4-BE49-F238E27FC236}">
                  <a16:creationId xmlns:a16="http://schemas.microsoft.com/office/drawing/2014/main" id="{7192D9E7-C177-4A6C-95C4-8DB9A78834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1" name="Text Box 88">
              <a:extLst>
                <a:ext uri="{FF2B5EF4-FFF2-40B4-BE49-F238E27FC236}">
                  <a16:creationId xmlns:a16="http://schemas.microsoft.com/office/drawing/2014/main" id="{A1219C81-DC45-4806-9B53-8EC3D38AFF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2" name="Text Box 89">
              <a:extLst>
                <a:ext uri="{FF2B5EF4-FFF2-40B4-BE49-F238E27FC236}">
                  <a16:creationId xmlns:a16="http://schemas.microsoft.com/office/drawing/2014/main" id="{18FA41A4-260C-4180-899F-44360E1B46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3" name="Text Box 90">
              <a:extLst>
                <a:ext uri="{FF2B5EF4-FFF2-40B4-BE49-F238E27FC236}">
                  <a16:creationId xmlns:a16="http://schemas.microsoft.com/office/drawing/2014/main" id="{0501E841-379A-4DCB-9FE6-8A80DF403E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4" name="Text Box 91">
              <a:extLst>
                <a:ext uri="{FF2B5EF4-FFF2-40B4-BE49-F238E27FC236}">
                  <a16:creationId xmlns:a16="http://schemas.microsoft.com/office/drawing/2014/main" id="{581B0590-702B-4E20-AD08-3266FFC86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5" name="Text Box 92">
              <a:extLst>
                <a:ext uri="{FF2B5EF4-FFF2-40B4-BE49-F238E27FC236}">
                  <a16:creationId xmlns:a16="http://schemas.microsoft.com/office/drawing/2014/main" id="{A22F1589-45EC-4237-8823-5B937ED5C7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6" name="Text Box 93">
              <a:extLst>
                <a:ext uri="{FF2B5EF4-FFF2-40B4-BE49-F238E27FC236}">
                  <a16:creationId xmlns:a16="http://schemas.microsoft.com/office/drawing/2014/main" id="{6BD286F2-7FB8-4BC4-9038-9150BC8067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7" name="Text Box 94">
              <a:extLst>
                <a:ext uri="{FF2B5EF4-FFF2-40B4-BE49-F238E27FC236}">
                  <a16:creationId xmlns:a16="http://schemas.microsoft.com/office/drawing/2014/main" id="{5ACC953A-B36A-4412-BC33-5255FF5CF3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8" name="Text Box 95">
              <a:extLst>
                <a:ext uri="{FF2B5EF4-FFF2-40B4-BE49-F238E27FC236}">
                  <a16:creationId xmlns:a16="http://schemas.microsoft.com/office/drawing/2014/main" id="{6FE455B7-2DC1-4579-A3FF-D92137F7B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9" name="Text Box 96">
              <a:extLst>
                <a:ext uri="{FF2B5EF4-FFF2-40B4-BE49-F238E27FC236}">
                  <a16:creationId xmlns:a16="http://schemas.microsoft.com/office/drawing/2014/main" id="{7B24D4FA-8961-4B7E-A2DB-1BEC295915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50" name="Text Box 97">
              <a:extLst>
                <a:ext uri="{FF2B5EF4-FFF2-40B4-BE49-F238E27FC236}">
                  <a16:creationId xmlns:a16="http://schemas.microsoft.com/office/drawing/2014/main" id="{AEBA558D-E1BD-406A-B2DA-6942D1F74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168"/>
              <a:ext cx="1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Multicast Address</a:t>
              </a:r>
            </a:p>
          </p:txBody>
        </p:sp>
        <p:sp>
          <p:nvSpPr>
            <p:cNvPr id="151" name="Text Box 98">
              <a:extLst>
                <a:ext uri="{FF2B5EF4-FFF2-40B4-BE49-F238E27FC236}">
                  <a16:creationId xmlns:a16="http://schemas.microsoft.com/office/drawing/2014/main" id="{BE90347C-BB6E-447B-ACD6-C2FCE5726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3648"/>
              <a:ext cx="8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Reserved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64901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Class</a:t>
            </a:r>
            <a:r>
              <a:rPr lang="ko-KR" altLang="en-US" dirty="0"/>
              <a:t>의 네트워크 수와 호스트 수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0B3CBAF-E2D6-45A0-8F5A-E15BA0C12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225" y="2575303"/>
            <a:ext cx="8305800" cy="3352800"/>
          </a:xfrm>
          <a:prstGeom prst="rect">
            <a:avLst/>
          </a:prstGeom>
          <a:solidFill>
            <a:srgbClr val="969696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177D9DAF-FA0F-40F0-92BF-2E17024A2B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271731"/>
              </p:ext>
            </p:extLst>
          </p:nvPr>
        </p:nvGraphicFramePr>
        <p:xfrm>
          <a:off x="1244425" y="2651503"/>
          <a:ext cx="81534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" name="비트맵 이미지" r:id="rId3" imgW="6163535" imgH="2152951" progId="Paint.Picture">
                  <p:embed/>
                </p:oleObj>
              </mc:Choice>
              <mc:Fallback>
                <p:oleObj name="비트맵 이미지" r:id="rId3" imgW="6163535" imgH="2152951" progId="Paint.Picture">
                  <p:embed/>
                  <p:pic>
                    <p:nvPicPr>
                      <p:cNvPr id="387077" name="Object 5">
                        <a:extLst>
                          <a:ext uri="{FF2B5EF4-FFF2-40B4-BE49-F238E27FC236}">
                            <a16:creationId xmlns:a16="http://schemas.microsoft.com/office/drawing/2014/main" id="{D89EF84A-85C6-41C6-9087-7C20289D96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425" y="2651503"/>
                        <a:ext cx="81534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69696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46113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인터넷에서 통신의 종류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Unicast</a:t>
            </a:r>
            <a:endParaRPr lang="ko-KR" alt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3C41A01-9C2C-450B-8857-01F7FE7A7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595" y="2414880"/>
            <a:ext cx="7620000" cy="1095375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유니캐스트(Unicast)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멀티캐스트(Multicast)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브로드캐스트(Broadcast)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12E2A7F8-7CD9-4E9C-9BE3-BDA95AB1A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595" y="4626036"/>
            <a:ext cx="7620000" cy="966418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일-대-일(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one-to-one</a:t>
            </a:r>
            <a:r>
              <a:rPr kumimoji="0" lang="ko-KR" altLang="ko-KR" sz="1600" dirty="0">
                <a:solidFill>
                  <a:srgbClr val="000000"/>
                </a:solidFill>
              </a:rPr>
              <a:t>)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패킷이 한 곳의 발신지로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부터</a:t>
            </a:r>
            <a:r>
              <a:rPr kumimoji="0" lang="ko-KR" altLang="ko-KR" sz="1600" dirty="0">
                <a:solidFill>
                  <a:srgbClr val="000000"/>
                </a:solidFill>
              </a:rPr>
              <a:t> 하나의 목적지에 전송될 때,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유니캐스트</a:t>
            </a:r>
            <a:r>
              <a:rPr kumimoji="0" lang="ko-KR" altLang="ko-KR" sz="1600" dirty="0">
                <a:solidFill>
                  <a:srgbClr val="000000"/>
                </a:solidFill>
              </a:rPr>
              <a:t>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모든 시스템은 통신을 하려면 최소 하나의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유니캐스트</a:t>
            </a:r>
            <a:r>
              <a:rPr kumimoji="0" lang="ko-KR" altLang="ko-KR" sz="1600" dirty="0">
                <a:solidFill>
                  <a:srgbClr val="000000"/>
                </a:solidFill>
              </a:rPr>
              <a:t> 주소를 가져야 함</a:t>
            </a:r>
            <a:endParaRPr kumimoji="0" lang="ko-KR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446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Multicast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Broadcast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24335B69-A11A-43FC-981A-FF134FC17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270" y="2471980"/>
            <a:ext cx="7620000" cy="966418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일-대-다(</a:t>
            </a:r>
            <a:r>
              <a:rPr kumimoji="0" lang="ko-KR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one-to-many</a:t>
            </a: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) 통신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패킷이 한 곳의 발신지로 </a:t>
            </a:r>
            <a:r>
              <a:rPr kumimoji="0" lang="ko-KR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부터</a:t>
            </a: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복수의 목적지에 전송될 때, 멀티캐스트 통신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모든 시스템은 하나 이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상</a:t>
            </a: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의 멀티캐스트 주소를 가질 수 있음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D24FD4C8-875F-498B-AF48-52FCA518E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270" y="4992962"/>
            <a:ext cx="7620000" cy="1200329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일-대-모두(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one-to-all</a:t>
            </a:r>
            <a:r>
              <a:rPr kumimoji="0" lang="ko-KR" altLang="ko-KR" sz="1600" dirty="0">
                <a:solidFill>
                  <a:srgbClr val="000000"/>
                </a:solidFill>
              </a:rPr>
              <a:t>)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패킷이 한 곳의 발신지로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부터</a:t>
            </a:r>
            <a:r>
              <a:rPr kumimoji="0" lang="ko-KR" altLang="ko-KR" sz="1600" dirty="0">
                <a:solidFill>
                  <a:srgbClr val="000000"/>
                </a:solidFill>
              </a:rPr>
              <a:t> 지역 네트워크의 모든 목적지에 전송될 때,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브로드캐스트</a:t>
            </a:r>
            <a:r>
              <a:rPr kumimoji="0" lang="ko-KR" altLang="ko-KR" sz="1600" dirty="0">
                <a:solidFill>
                  <a:srgbClr val="000000"/>
                </a:solidFill>
              </a:rPr>
              <a:t>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인터넷은 지역네트워크에서만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브로드캐스팅</a:t>
            </a:r>
            <a:r>
              <a:rPr kumimoji="0" lang="ko-KR" altLang="ko-KR" sz="1600" dirty="0">
                <a:solidFill>
                  <a:srgbClr val="000000"/>
                </a:solidFill>
              </a:rPr>
              <a:t> 허용</a:t>
            </a:r>
          </a:p>
        </p:txBody>
      </p:sp>
    </p:spTree>
    <p:extLst>
      <p:ext uri="{BB962C8B-B14F-4D97-AF65-F5344CB8AC3E}">
        <p14:creationId xmlns:p14="http://schemas.microsoft.com/office/powerpoint/2010/main" val="8516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25B2E3D-6A10-415C-8A00-3FFF78507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320" y="369968"/>
            <a:ext cx="8145711" cy="923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3B55186-9BD8-4F9F-80C3-5F4F8EE85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L2 </a:t>
            </a:r>
            <a:r>
              <a:rPr lang="ko-KR" altLang="en-US" dirty="0"/>
              <a:t>스위치</a:t>
            </a:r>
            <a:endParaRPr lang="en-US" altLang="ko-KR" dirty="0"/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MAC </a:t>
            </a:r>
            <a:r>
              <a:rPr lang="ko-KR" altLang="en-US" dirty="0"/>
              <a:t>주소를 기반으로 </a:t>
            </a:r>
            <a:r>
              <a:rPr lang="ko-KR" altLang="en-US" dirty="0">
                <a:solidFill>
                  <a:srgbClr val="FF0000"/>
                </a:solidFill>
              </a:rPr>
              <a:t>프레임</a:t>
            </a:r>
            <a:r>
              <a:rPr lang="ko-KR" altLang="en-US" dirty="0"/>
              <a:t>을 전달하는 장비</a:t>
            </a:r>
            <a:endParaRPr lang="en-US" altLang="ko-KR" dirty="0"/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MAC Table</a:t>
            </a:r>
            <a:r>
              <a:rPr lang="ko-KR" altLang="en-US" dirty="0"/>
              <a:t>을 가지고 있으며 </a:t>
            </a:r>
            <a:r>
              <a:rPr lang="en-US" altLang="ko-KR" dirty="0"/>
              <a:t>MAC </a:t>
            </a:r>
            <a:r>
              <a:rPr lang="ko-KR" altLang="en-US" dirty="0"/>
              <a:t>주소를 기반으로 보안을 제공</a:t>
            </a:r>
            <a:endParaRPr lang="en-US" altLang="ko-KR" dirty="0"/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/>
              <a:t>보통 스위치라고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97EE8F-12EC-417B-89B4-CAE885181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04" y="3898784"/>
            <a:ext cx="5302541" cy="2660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8B535D-A3A2-4866-A44F-7AF9AB03F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930" y="3360402"/>
            <a:ext cx="4440923" cy="11730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9276C8-BACC-4C78-A143-9140A6223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931" y="4492960"/>
            <a:ext cx="5372100" cy="211755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A030C4E-B191-44EC-83DA-D4CD3D1A712A}"/>
              </a:ext>
            </a:extLst>
          </p:cNvPr>
          <p:cNvSpPr/>
          <p:nvPr/>
        </p:nvSpPr>
        <p:spPr>
          <a:xfrm>
            <a:off x="7994708" y="4177717"/>
            <a:ext cx="1317072" cy="3152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2B07F1B-3677-45A8-806C-2C22A74371F5}"/>
              </a:ext>
            </a:extLst>
          </p:cNvPr>
          <p:cNvSpPr/>
          <p:nvPr/>
        </p:nvSpPr>
        <p:spPr>
          <a:xfrm>
            <a:off x="6532576" y="5289259"/>
            <a:ext cx="3710381" cy="1971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77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사설 네트워크용 주소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C1FAE209-2553-432B-ACCF-38EE7A881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670" y="2590800"/>
            <a:ext cx="7543800" cy="1905000"/>
          </a:xfrm>
          <a:prstGeom prst="rect">
            <a:avLst/>
          </a:prstGeom>
          <a:solidFill>
            <a:srgbClr val="FFFF00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E90D4EA1-11D8-4B77-8B96-C45AA53F5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0" y="2636838"/>
            <a:ext cx="7391400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000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Class                         </a:t>
            </a:r>
            <a:r>
              <a:rPr kumimoji="1" lang="ko-KR" altLang="en-US" sz="2000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범    위                            네트워크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000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                10.0.0.0 </a:t>
            </a:r>
            <a:r>
              <a:rPr kumimoji="1"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–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10.255.255.255                1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B                172.16.0.0 </a:t>
            </a:r>
            <a:r>
              <a:rPr kumimoji="1"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–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172.31.255.255            16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C                192.168.0.0 </a:t>
            </a:r>
            <a:r>
              <a:rPr kumimoji="1"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–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192.168.255.255         255</a:t>
            </a:r>
          </a:p>
        </p:txBody>
      </p:sp>
      <p:sp>
        <p:nvSpPr>
          <p:cNvPr id="16" name="Line 7">
            <a:extLst>
              <a:ext uri="{FF2B5EF4-FFF2-40B4-BE49-F238E27FC236}">
                <a16:creationId xmlns:a16="http://schemas.microsoft.com/office/drawing/2014/main" id="{BCDF3C67-3E1F-4AC8-805F-F50D50794B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3670" y="3048000"/>
            <a:ext cx="7543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Line 8">
            <a:extLst>
              <a:ext uri="{FF2B5EF4-FFF2-40B4-BE49-F238E27FC236}">
                <a16:creationId xmlns:a16="http://schemas.microsoft.com/office/drawing/2014/main" id="{5F3345F9-40D2-4DDB-A43A-618CDD425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7670" y="2590800"/>
            <a:ext cx="0" cy="1905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Line 9">
            <a:extLst>
              <a:ext uri="{FF2B5EF4-FFF2-40B4-BE49-F238E27FC236}">
                <a16:creationId xmlns:a16="http://schemas.microsoft.com/office/drawing/2014/main" id="{ABD979E6-BD6E-432E-BA06-A0191F2DA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3470" y="2590800"/>
            <a:ext cx="0" cy="1905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DEBE27FD-A831-4391-B285-DE308C430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7320" y="3500438"/>
            <a:ext cx="7543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Line 11">
            <a:extLst>
              <a:ext uri="{FF2B5EF4-FFF2-40B4-BE49-F238E27FC236}">
                <a16:creationId xmlns:a16="http://schemas.microsoft.com/office/drawing/2014/main" id="{4A18B99A-7D33-4CE1-A306-247E9F357A1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7320" y="4005263"/>
            <a:ext cx="7543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7152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Subnetting</a:t>
            </a:r>
            <a:r>
              <a:rPr lang="ko-KR" altLang="en-US" dirty="0"/>
              <a:t>의 정의와 그 장점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630780E-F923-4491-BE48-9EC0F87C7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004" y="2545280"/>
            <a:ext cx="7620000" cy="2070100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같은 네크워크 번호를 사용하여 네트워크를  더 작은 네트워크들로 </a:t>
            </a: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나눌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수 있는 체계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ko-KR" altLang="ko-K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관리의 단순화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내부 네트워크의 구조화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보안향상</a:t>
            </a:r>
          </a:p>
        </p:txBody>
      </p:sp>
    </p:spTree>
    <p:extLst>
      <p:ext uri="{BB962C8B-B14F-4D97-AF65-F5344CB8AC3E}">
        <p14:creationId xmlns:p14="http://schemas.microsoft.com/office/powerpoint/2010/main" val="37276021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서브넷 주소 방식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919F67-5825-4218-86EB-EE9707A9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72" y="2753687"/>
            <a:ext cx="76200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81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Subnet Mask</a:t>
            </a:r>
            <a:r>
              <a:rPr lang="ko-KR" altLang="en-US" dirty="0"/>
              <a:t>와 </a:t>
            </a:r>
            <a:r>
              <a:rPr lang="ko-KR" altLang="en-US" dirty="0" err="1"/>
              <a:t>십진값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C6B82C-7E4D-4ABF-9080-471592935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28" y="2390775"/>
            <a:ext cx="87153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867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Class C 199.5.6.0</a:t>
            </a:r>
            <a:r>
              <a:rPr lang="ko-KR" altLang="en-US" dirty="0"/>
              <a:t>에 대한 </a:t>
            </a:r>
            <a:r>
              <a:rPr lang="en-US" altLang="ko-KR" dirty="0"/>
              <a:t>subnetting</a:t>
            </a:r>
            <a:r>
              <a:rPr lang="ko-KR" altLang="en-US" dirty="0"/>
              <a:t>의 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E1719C-C7EE-419B-B7CB-317B7FAA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916" y="2451344"/>
            <a:ext cx="7392186" cy="429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351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204.200.10.0/24 C</a:t>
            </a:r>
            <a:r>
              <a:rPr lang="ko-KR" altLang="en-US" dirty="0"/>
              <a:t>클래스 </a:t>
            </a:r>
            <a:r>
              <a:rPr lang="en-US" altLang="ko-KR" dirty="0"/>
              <a:t>IP</a:t>
            </a:r>
            <a:r>
              <a:rPr lang="ko-KR" altLang="en-US" dirty="0"/>
              <a:t>의 가용 가능한 </a:t>
            </a:r>
            <a:r>
              <a:rPr lang="en-US" altLang="ko-KR" dirty="0"/>
              <a:t>IP </a:t>
            </a:r>
            <a:r>
              <a:rPr lang="ko-KR" altLang="en-US" dirty="0"/>
              <a:t>범위와 </a:t>
            </a:r>
            <a:r>
              <a:rPr lang="en-US" altLang="ko-KR" dirty="0"/>
              <a:t>Subnet Mask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작성하기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182.16.0.0/16 B</a:t>
            </a:r>
            <a:r>
              <a:rPr lang="ko-KR" altLang="en-US" dirty="0"/>
              <a:t>클래스 </a:t>
            </a:r>
            <a:r>
              <a:rPr lang="en-US" altLang="ko-KR" dirty="0"/>
              <a:t>IP</a:t>
            </a:r>
            <a:r>
              <a:rPr lang="ko-KR" altLang="en-US" dirty="0"/>
              <a:t>의 가용 가능한 </a:t>
            </a:r>
            <a:r>
              <a:rPr lang="en-US" altLang="ko-KR" dirty="0"/>
              <a:t>IP </a:t>
            </a:r>
            <a:r>
              <a:rPr lang="ko-KR" altLang="en-US" dirty="0"/>
              <a:t>범위와 </a:t>
            </a:r>
            <a:r>
              <a:rPr lang="en-US" altLang="ko-KR" dirty="0"/>
              <a:t>Subnet Mask</a:t>
            </a:r>
            <a:r>
              <a:rPr lang="ko-KR" altLang="en-US" dirty="0"/>
              <a:t>를 작성하기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24623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100.0.0.0/10 </a:t>
            </a:r>
            <a:r>
              <a:rPr lang="ko-KR" altLang="en-US" dirty="0"/>
              <a:t>네트워크의 가용 가능한 </a:t>
            </a:r>
            <a:r>
              <a:rPr lang="en-US" altLang="ko-KR" dirty="0"/>
              <a:t>IP </a:t>
            </a:r>
            <a:r>
              <a:rPr lang="ko-KR" altLang="en-US" dirty="0"/>
              <a:t>범위와 서브넷 마스크를 작성하기</a:t>
            </a:r>
            <a:r>
              <a:rPr lang="en-US" altLang="ko-KR" dirty="0"/>
              <a:t>. </a:t>
            </a:r>
            <a:r>
              <a:rPr lang="ko-KR" altLang="en-US" dirty="0"/>
              <a:t>해당 서브넷에서 호스트에 할당 가능한 마지막 </a:t>
            </a:r>
            <a:r>
              <a:rPr lang="en-US" altLang="ko-KR" dirty="0"/>
              <a:t>IP </a:t>
            </a:r>
            <a:r>
              <a:rPr lang="ko-KR" altLang="en-US" dirty="0"/>
              <a:t>주소는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sz="1200" dirty="0"/>
              <a:t>100.0.0.0 ~ 100.63.255.255 (100.0.0.1 ~ </a:t>
            </a:r>
            <a:r>
              <a:rPr lang="en-US" altLang="ko-KR" sz="1200" dirty="0">
                <a:solidFill>
                  <a:srgbClr val="FF0000"/>
                </a:solidFill>
              </a:rPr>
              <a:t>100.63.255.254</a:t>
            </a:r>
            <a:r>
              <a:rPr lang="en-US" altLang="ko-KR" sz="1200" dirty="0"/>
              <a:t>)</a:t>
            </a:r>
          </a:p>
          <a:p>
            <a:pPr lvl="1"/>
            <a:r>
              <a:rPr lang="en-US" altLang="ko-KR" sz="1200" dirty="0"/>
              <a:t>100.64.0.0 ~ 100.127.255.255 (100.64.0.1 ~ 100.127.255.254)</a:t>
            </a:r>
          </a:p>
          <a:p>
            <a:pPr lvl="1"/>
            <a:r>
              <a:rPr lang="en-US" altLang="ko-KR" sz="1200" dirty="0"/>
              <a:t>100.128.0.0 ~ 100.191.255.255 (100.128.0.1 ~ 100.191.255.254)</a:t>
            </a:r>
          </a:p>
          <a:p>
            <a:pPr lvl="1"/>
            <a:r>
              <a:rPr lang="en-US" altLang="ko-KR" sz="1200" dirty="0"/>
              <a:t>100.192.0.0 ~ 100.255.255.255 (100.192.0.1 ~ 100.255.255.254)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172.30.0.8/30 </a:t>
            </a:r>
            <a:r>
              <a:rPr lang="ko-KR" altLang="en-US" dirty="0"/>
              <a:t>네트워크에서 사용하지 않는 나머지 주소를 </a:t>
            </a:r>
            <a:r>
              <a:rPr lang="ko-KR" altLang="en-US" dirty="0" err="1"/>
              <a:t>사용하시오</a:t>
            </a:r>
            <a:r>
              <a:rPr lang="en-US" altLang="ko-KR" dirty="0"/>
              <a:t>. (</a:t>
            </a:r>
            <a:r>
              <a:rPr lang="ko-KR" altLang="en-US" dirty="0"/>
              <a:t>단</a:t>
            </a:r>
            <a:r>
              <a:rPr lang="en-US" altLang="ko-KR" dirty="0"/>
              <a:t>, 172.39.0.9 IP </a:t>
            </a:r>
            <a:r>
              <a:rPr lang="ko-KR" altLang="en-US" dirty="0"/>
              <a:t>주소는 라우터에 이미 사용함</a:t>
            </a:r>
            <a:r>
              <a:rPr lang="en-US" altLang="ko-KR" dirty="0"/>
              <a:t>.)</a:t>
            </a:r>
          </a:p>
          <a:p>
            <a:pPr lvl="1"/>
            <a:r>
              <a:rPr lang="en-US" altLang="ko-KR" sz="1600" dirty="0"/>
              <a:t>172.30.0.8 ~ 172.30.0.11 (3</a:t>
            </a:r>
            <a:r>
              <a:rPr lang="ko-KR" altLang="en-US" sz="1600" dirty="0"/>
              <a:t>번째 서브넷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600" dirty="0"/>
              <a:t>가용 </a:t>
            </a:r>
            <a:r>
              <a:rPr lang="en-US" altLang="ko-KR" sz="1600" dirty="0"/>
              <a:t>IP : 172.30.0.9 ~ </a:t>
            </a:r>
            <a:r>
              <a:rPr lang="en-US" altLang="ko-KR" sz="1600" dirty="0">
                <a:solidFill>
                  <a:srgbClr val="FF0000"/>
                </a:solidFill>
              </a:rPr>
              <a:t>172.30.0.10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51503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5477D-DE13-4B3A-8501-2A674AAC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035E8F-46E8-46E3-8068-6D8834488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120.0.0.0/14 </a:t>
            </a:r>
            <a:r>
              <a:rPr lang="ko-KR" altLang="en-US" dirty="0"/>
              <a:t>서브 네트워크에서 할당 가능한 마지막 </a:t>
            </a:r>
            <a:r>
              <a:rPr lang="en-US" altLang="ko-KR" dirty="0"/>
              <a:t>IP</a:t>
            </a:r>
            <a:r>
              <a:rPr lang="ko-KR" altLang="en-US" dirty="0"/>
              <a:t>주소는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120.32.0.0/14 </a:t>
            </a:r>
            <a:r>
              <a:rPr lang="ko-KR" altLang="en-US" dirty="0"/>
              <a:t>서브 네트워크에서 할당 가능한 첫번째 </a:t>
            </a:r>
            <a:r>
              <a:rPr lang="en-US" altLang="ko-KR" dirty="0"/>
              <a:t>IP </a:t>
            </a:r>
            <a:r>
              <a:rPr lang="ko-KR" altLang="en-US" dirty="0"/>
              <a:t>주소는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75562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192.10.0.100/24 C</a:t>
            </a:r>
            <a:r>
              <a:rPr lang="ko-KR" altLang="en-US" dirty="0"/>
              <a:t>클래스 네트워크를 </a:t>
            </a:r>
            <a:r>
              <a:rPr lang="en-US" altLang="ko-KR" dirty="0"/>
              <a:t>2</a:t>
            </a:r>
            <a:r>
              <a:rPr lang="ko-KR" altLang="en-US" dirty="0"/>
              <a:t>개의 서브 네트워크로 </a:t>
            </a:r>
            <a:r>
              <a:rPr lang="ko-KR" altLang="en-US" dirty="0" err="1"/>
              <a:t>서브넷팅하시오</a:t>
            </a:r>
            <a:r>
              <a:rPr lang="en-US" altLang="ko-KR" dirty="0"/>
              <a:t>. 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F5A8238-4055-4317-942A-A76225A48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623456"/>
              </p:ext>
            </p:extLst>
          </p:nvPr>
        </p:nvGraphicFramePr>
        <p:xfrm>
          <a:off x="1360881" y="2976305"/>
          <a:ext cx="9410583" cy="1889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892">
                  <a:extLst>
                    <a:ext uri="{9D8B030D-6E8A-4147-A177-3AD203B41FA5}">
                      <a16:colId xmlns:a16="http://schemas.microsoft.com/office/drawing/2014/main" val="2496064447"/>
                    </a:ext>
                  </a:extLst>
                </a:gridCol>
                <a:gridCol w="2963830">
                  <a:extLst>
                    <a:ext uri="{9D8B030D-6E8A-4147-A177-3AD203B41FA5}">
                      <a16:colId xmlns:a16="http://schemas.microsoft.com/office/drawing/2014/main" val="1533512082"/>
                    </a:ext>
                  </a:extLst>
                </a:gridCol>
                <a:gridCol w="3136861">
                  <a:extLst>
                    <a:ext uri="{9D8B030D-6E8A-4147-A177-3AD203B41FA5}">
                      <a16:colId xmlns:a16="http://schemas.microsoft.com/office/drawing/2014/main" val="2536786231"/>
                    </a:ext>
                  </a:extLst>
                </a:gridCol>
              </a:tblGrid>
              <a:tr h="8751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PC</a:t>
                      </a:r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첫번째 서브넷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두번째 서브넷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778739"/>
                  </a:ext>
                </a:extLst>
              </a:tr>
              <a:tr h="507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할당 가능한 첫번째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392221"/>
                  </a:ext>
                </a:extLst>
              </a:tr>
              <a:tr h="507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할당 가능한 마지막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729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564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가변 길이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200.180.30.0/24 </a:t>
            </a:r>
            <a:r>
              <a:rPr lang="ko-KR" altLang="en-US" dirty="0"/>
              <a:t>네트워크를 </a:t>
            </a:r>
            <a:r>
              <a:rPr lang="en-US" altLang="ko-KR" dirty="0"/>
              <a:t>pc0</a:t>
            </a:r>
            <a:r>
              <a:rPr lang="ko-KR" altLang="en-US" dirty="0"/>
              <a:t>에 </a:t>
            </a:r>
            <a:r>
              <a:rPr lang="en-US" altLang="ko-KR" dirty="0"/>
              <a:t>30</a:t>
            </a:r>
            <a:r>
              <a:rPr lang="ko-KR" altLang="en-US" dirty="0"/>
              <a:t>명</a:t>
            </a:r>
            <a:r>
              <a:rPr lang="en-US" altLang="ko-KR" dirty="0"/>
              <a:t>, pc1</a:t>
            </a:r>
            <a:r>
              <a:rPr lang="ko-KR" altLang="en-US" dirty="0"/>
              <a:t>에 </a:t>
            </a:r>
            <a:r>
              <a:rPr lang="en-US" altLang="ko-KR" dirty="0"/>
              <a:t>12</a:t>
            </a:r>
            <a:r>
              <a:rPr lang="ko-KR" altLang="en-US" dirty="0"/>
              <a:t>명</a:t>
            </a:r>
            <a:r>
              <a:rPr lang="en-US" altLang="ko-KR" dirty="0"/>
              <a:t>, pc2</a:t>
            </a:r>
            <a:r>
              <a:rPr lang="ko-KR" altLang="en-US" dirty="0"/>
              <a:t>에 </a:t>
            </a:r>
            <a:r>
              <a:rPr lang="en-US" altLang="ko-KR" dirty="0"/>
              <a:t>5</a:t>
            </a:r>
            <a:r>
              <a:rPr lang="ko-KR" altLang="en-US" dirty="0"/>
              <a:t>명 순으로 </a:t>
            </a:r>
            <a:r>
              <a:rPr lang="ko-KR" altLang="en-US" dirty="0" err="1"/>
              <a:t>서브넷팅하시오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1488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L2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015130A-B13B-485A-B6D6-2753EE767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213" y="2015724"/>
            <a:ext cx="5172075" cy="26289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AC0A663-BC0A-4823-B23C-F5FA1E5F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84" y="4678229"/>
            <a:ext cx="4349510" cy="17047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DC78F8-2D93-4BC0-83A8-94A79F2A4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250" y="3512890"/>
            <a:ext cx="4415608" cy="15186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C3BB3F-1581-4D02-B699-7FB6F34C3C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4"/>
          <a:stretch/>
        </p:blipFill>
        <p:spPr>
          <a:xfrm>
            <a:off x="6660863" y="1890834"/>
            <a:ext cx="4926980" cy="23813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5AF6810-E7F5-4F6E-987A-9B35F2C1B2E2}"/>
              </a:ext>
            </a:extLst>
          </p:cNvPr>
          <p:cNvSpPr/>
          <p:nvPr/>
        </p:nvSpPr>
        <p:spPr>
          <a:xfrm>
            <a:off x="6660862" y="1858102"/>
            <a:ext cx="3296861" cy="3152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B29D46-DFE9-4492-9A05-6D68A592988E}"/>
              </a:ext>
            </a:extLst>
          </p:cNvPr>
          <p:cNvSpPr/>
          <p:nvPr/>
        </p:nvSpPr>
        <p:spPr>
          <a:xfrm>
            <a:off x="6981042" y="3512889"/>
            <a:ext cx="4606801" cy="56416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31BA57C-745A-4DCC-AE8D-AD38889BBE42}"/>
              </a:ext>
            </a:extLst>
          </p:cNvPr>
          <p:cNvSpPr/>
          <p:nvPr/>
        </p:nvSpPr>
        <p:spPr>
          <a:xfrm>
            <a:off x="3375175" y="5699105"/>
            <a:ext cx="1323919" cy="67199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046F5EF-17D9-4F85-A1FA-61FE41F42840}"/>
              </a:ext>
            </a:extLst>
          </p:cNvPr>
          <p:cNvSpPr/>
          <p:nvPr/>
        </p:nvSpPr>
        <p:spPr>
          <a:xfrm>
            <a:off x="6981042" y="4602702"/>
            <a:ext cx="1323919" cy="42663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66FA249-7A4D-4BE3-BFB3-BA66A1441C0D}"/>
              </a:ext>
            </a:extLst>
          </p:cNvPr>
          <p:cNvSpPr/>
          <p:nvPr/>
        </p:nvSpPr>
        <p:spPr>
          <a:xfrm>
            <a:off x="2919369" y="2753686"/>
            <a:ext cx="455806" cy="3166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8E99FF6-2E4C-461B-8213-05F6B918CBD9}"/>
              </a:ext>
            </a:extLst>
          </p:cNvPr>
          <p:cNvSpPr/>
          <p:nvPr/>
        </p:nvSpPr>
        <p:spPr>
          <a:xfrm>
            <a:off x="3775675" y="2645662"/>
            <a:ext cx="455806" cy="3166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082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0066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6C603-A6B7-46AF-818F-B8BD26544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9327" y="1122363"/>
            <a:ext cx="7592037" cy="23876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L2〮L3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구축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(LM2002010313_16v1)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59516-B17F-4310-BB9C-8688D42F9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4005" y="3744651"/>
            <a:ext cx="5793995" cy="1655762"/>
          </a:xfrm>
        </p:spPr>
        <p:txBody>
          <a:bodyPr/>
          <a:lstStyle/>
          <a:p>
            <a:pPr algn="l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구성하기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C905C8-8812-4F67-A21A-3A0C119C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8" y="870059"/>
            <a:ext cx="3524608" cy="5279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9E04FB-C8C2-43C6-9BDD-1F83CBE66803}"/>
              </a:ext>
            </a:extLst>
          </p:cNvPr>
          <p:cNvCxnSpPr>
            <a:cxnSpLocks/>
          </p:cNvCxnSpPr>
          <p:nvPr/>
        </p:nvCxnSpPr>
        <p:spPr>
          <a:xfrm>
            <a:off x="4026716" y="696286"/>
            <a:ext cx="0" cy="4118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E0C5C0-FA1C-4349-8140-C5F92053FD38}"/>
              </a:ext>
            </a:extLst>
          </p:cNvPr>
          <p:cNvCxnSpPr/>
          <p:nvPr/>
        </p:nvCxnSpPr>
        <p:spPr>
          <a:xfrm>
            <a:off x="3540154" y="3632433"/>
            <a:ext cx="822121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9508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라우팅 방식을 선택할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라우팅 프로토콜을 선택할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라우팅 테이블을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구성된 라우팅 프로토콜과 라우팅 테이블의 통신 환경을 점검할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1850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방식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프로토콜 선택 및 라우팅 테이블 구성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점검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라우터의 기본 기능</a:t>
            </a:r>
            <a:endParaRPr lang="en-US" altLang="ko-KR" dirty="0"/>
          </a:p>
          <a:p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서로 다른 네트워크 간의 연결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패킷이 목적지에 도착할 수 있도록 최적의 경로를 선택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내부 네트워크의 </a:t>
            </a:r>
            <a:r>
              <a:rPr lang="en-US" altLang="ko-KR" dirty="0"/>
              <a:t>IP </a:t>
            </a:r>
            <a:r>
              <a:rPr lang="ko-KR" altLang="en-US" dirty="0"/>
              <a:t>주소를 외부 네트워크의 </a:t>
            </a:r>
            <a:r>
              <a:rPr lang="en-US" altLang="ko-KR" dirty="0"/>
              <a:t>IP </a:t>
            </a:r>
            <a:r>
              <a:rPr lang="ko-KR" altLang="en-US" dirty="0"/>
              <a:t>주소 변환해주는 </a:t>
            </a:r>
            <a:r>
              <a:rPr lang="en-US" altLang="ko-KR" dirty="0"/>
              <a:t>NAT(Network Address Translation) </a:t>
            </a:r>
            <a:r>
              <a:rPr lang="ko-KR" altLang="en-US" dirty="0"/>
              <a:t>기능 제공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방화벽 기능을 통해 내부 네트워크를 외부 네트워크로부터 보호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VPN(Virtual Private Network) </a:t>
            </a:r>
            <a:r>
              <a:rPr lang="ko-KR" altLang="en-US" dirty="0"/>
              <a:t>기능을 제공하여 안전한 원격 접속을 가능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QoS(Quality</a:t>
            </a:r>
            <a:r>
              <a:rPr lang="ko-KR" altLang="en-US" dirty="0"/>
              <a:t> </a:t>
            </a:r>
            <a:r>
              <a:rPr lang="en-US" altLang="ko-KR" dirty="0"/>
              <a:t>of Service) : </a:t>
            </a:r>
            <a:r>
              <a:rPr lang="ko-KR" altLang="en-US" dirty="0"/>
              <a:t>네트워크 트래픽을 관리하여 </a:t>
            </a:r>
            <a:r>
              <a:rPr lang="en-US" altLang="ko-KR" dirty="0"/>
              <a:t> </a:t>
            </a:r>
            <a:r>
              <a:rPr lang="ko-KR" altLang="en-US" dirty="0"/>
              <a:t>전송 품질을 보장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3043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방식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프로토콜 선택 및 라우팅 테이블 구성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점검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라우터 경로 설정</a:t>
            </a:r>
            <a:endParaRPr lang="en-US" altLang="ko-KR" dirty="0"/>
          </a:p>
          <a:p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호스트로부터 수신한 패킷을 다른 호스트까지 전송하기 위해 다수의 경로 중 특정한 것을 선택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동적 경로</a:t>
            </a:r>
            <a:r>
              <a:rPr lang="en-US" altLang="ko-KR" dirty="0"/>
              <a:t>(Dynamic Route)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라우팅 정보를 교환하여 동적으로 최적의 경로를 선택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정적 경로</a:t>
            </a:r>
            <a:r>
              <a:rPr lang="en-US" altLang="ko-KR" dirty="0"/>
              <a:t>(Static Route)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특정 목적지로 가는 경로를 네트워크 고나리자가 직접 지정</a:t>
            </a:r>
          </a:p>
        </p:txBody>
      </p:sp>
    </p:spTree>
    <p:extLst>
      <p:ext uri="{BB962C8B-B14F-4D97-AF65-F5344CB8AC3E}">
        <p14:creationId xmlns:p14="http://schemas.microsoft.com/office/powerpoint/2010/main" val="6153242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방식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프로토콜 선택 및 라우팅 테이블 구성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점검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라우팅 프로토콜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디스턴스</a:t>
            </a:r>
            <a:r>
              <a:rPr lang="en-US" altLang="ko-KR" dirty="0"/>
              <a:t>(Distance)</a:t>
            </a:r>
            <a:r>
              <a:rPr lang="ko-KR" altLang="en-US" dirty="0"/>
              <a:t> 벡터 라우팅 프로토콜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목적지까지의 거리와 방향 정보를 이용하여 경로를 선택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대표적인 예</a:t>
            </a:r>
            <a:r>
              <a:rPr lang="en-US" altLang="ko-KR" dirty="0"/>
              <a:t>) RIP(Routing Information Protocol)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링크 스테이트</a:t>
            </a:r>
            <a:r>
              <a:rPr lang="en-US" altLang="ko-KR" dirty="0"/>
              <a:t>(Link State)</a:t>
            </a:r>
            <a:r>
              <a:rPr lang="ko-KR" altLang="en-US" dirty="0"/>
              <a:t> 라우팅 프로토콜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네트워크 토폴로지 정보를 모든 라우터에게 전파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최단 경로 트리를 구성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대표적인 예</a:t>
            </a:r>
            <a:r>
              <a:rPr lang="en-US" altLang="ko-KR" dirty="0"/>
              <a:t>) OSPF(Open</a:t>
            </a:r>
            <a:r>
              <a:rPr lang="ko-KR" altLang="en-US" dirty="0"/>
              <a:t> </a:t>
            </a:r>
            <a:r>
              <a:rPr lang="en-US" altLang="ko-KR" dirty="0"/>
              <a:t>Shortest</a:t>
            </a:r>
            <a:r>
              <a:rPr lang="ko-KR" altLang="en-US" dirty="0"/>
              <a:t> </a:t>
            </a:r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First)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36993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방식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프로토콜 선택 및 라우팅 테이블 구성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점검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C1660A4A-670F-4F7E-8D33-FDA8D6F0F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875" y="1690688"/>
            <a:ext cx="9352250" cy="50817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87472D-60F1-4035-BE31-12E92CC5E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480" y="2486605"/>
            <a:ext cx="3132789" cy="281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869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경로 결정 방법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FD161B0-9217-4DED-9C77-A5E2D2201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메트릭</a:t>
            </a:r>
            <a:r>
              <a:rPr lang="en-US" altLang="ko-KR" dirty="0"/>
              <a:t>(Metric)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라우팅 프로토콜들이 최적 경로를 선택하는 기준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94FCE3-15B0-409E-99CC-969A8D53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4" y="3148839"/>
            <a:ext cx="7380143" cy="325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340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A19F85D5-9E05-4C9E-A2FC-3D4DD541D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138" y="1821808"/>
            <a:ext cx="6993067" cy="499734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RIP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7331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5519F2DE-5A88-4378-B38C-7805D41D1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883" y="2604333"/>
            <a:ext cx="9523732" cy="3366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RIP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ADA1D-973C-43FE-A769-F78BBE803427}"/>
              </a:ext>
            </a:extLst>
          </p:cNvPr>
          <p:cNvSpPr txBox="1"/>
          <p:nvPr/>
        </p:nvSpPr>
        <p:spPr>
          <a:xfrm>
            <a:off x="1314883" y="2107356"/>
            <a:ext cx="1770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R1 </a:t>
            </a:r>
            <a:r>
              <a:rPr lang="ko-KR" altLang="en-US" b="1" dirty="0"/>
              <a:t>라우터 설정</a:t>
            </a:r>
            <a:endParaRPr lang="en-US" altLang="ko-KR" b="1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8686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MAC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주소가 아닌 </a:t>
            </a:r>
            <a:r>
              <a:rPr lang="en-US" altLang="ko-KR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주소를 기반으로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패킷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전달하는 장비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 기능 유사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82D5DC6-C94F-4093-95A5-B7282857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11" y="3311922"/>
            <a:ext cx="5728021" cy="31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360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RIP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18EC0-E608-4310-B18D-C97923EF8963}"/>
              </a:ext>
            </a:extLst>
          </p:cNvPr>
          <p:cNvSpPr txBox="1"/>
          <p:nvPr/>
        </p:nvSpPr>
        <p:spPr>
          <a:xfrm>
            <a:off x="1314883" y="2107356"/>
            <a:ext cx="1846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ISP </a:t>
            </a:r>
            <a:r>
              <a:rPr lang="ko-KR" altLang="en-US" b="1" dirty="0"/>
              <a:t>라우터 설정</a:t>
            </a:r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1C7CE8-E7D9-44A4-91A3-95768BAD8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47" y="2757920"/>
            <a:ext cx="8622633" cy="23544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1668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OPSF(Open Shortest Path First)</a:t>
            </a:r>
            <a:endParaRPr lang="en-US" altLang="ko-KR" dirty="0"/>
          </a:p>
          <a:p>
            <a:pPr lvl="1"/>
            <a:r>
              <a:rPr lang="ko-KR" altLang="en-US" dirty="0" smtClean="0"/>
              <a:t>동적 라우팅 프로토콜로 대표적인 링크 상태 라우팅 프로토콜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주로 규모가 큰 네트워크에서 많이 사용하며 기존의 </a:t>
            </a:r>
            <a:r>
              <a:rPr lang="en-US" altLang="ko-KR" dirty="0" smtClean="0"/>
              <a:t>RIP</a:t>
            </a:r>
            <a:r>
              <a:rPr lang="ko-KR" altLang="en-US" dirty="0" smtClean="0"/>
              <a:t>을 사용할 때의 단점을 해결하기 위해 만들어 짐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여러 개의 라우팅 경로를 하나로 묶어주는 기능이 매우 뛰어남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RIP</a:t>
            </a:r>
            <a:r>
              <a:rPr lang="ko-KR" altLang="en-US" dirty="0" smtClean="0"/>
              <a:t>와 달리 홉 길이의 제한이 없으므로 대규모의 네트워크에서 주로 설정하고 각각의 </a:t>
            </a:r>
            <a:r>
              <a:rPr lang="ko-KR" altLang="en-US" dirty="0" err="1" smtClean="0"/>
              <a:t>에어리어</a:t>
            </a:r>
            <a:r>
              <a:rPr lang="en-US" altLang="ko-KR" dirty="0" smtClean="0"/>
              <a:t>(Area)</a:t>
            </a:r>
            <a:r>
              <a:rPr lang="ko-KR" altLang="en-US" dirty="0" smtClean="0"/>
              <a:t>의 설정을 기반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한 </a:t>
            </a:r>
            <a:r>
              <a:rPr lang="ko-KR" altLang="en-US" dirty="0" err="1" smtClean="0"/>
              <a:t>에어리어의</a:t>
            </a:r>
            <a:r>
              <a:rPr lang="ko-KR" altLang="en-US" dirty="0" smtClean="0"/>
              <a:t> 변동 사항이 다른 에어리어에는 영향을 주지 않게 설정할 수도 있어 안정적인 네트워크를 구성</a:t>
            </a:r>
            <a:endParaRPr lang="en-US" altLang="ko-KR" dirty="0" smtClean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ospf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5909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38200" y="2805723"/>
            <a:ext cx="9861062" cy="1477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OPSF(Open Shortest Path First) </a:t>
            </a:r>
            <a:r>
              <a:rPr lang="ko-KR" altLang="en-US" dirty="0" smtClean="0"/>
              <a:t>기본 설정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2400" dirty="0" smtClean="0"/>
              <a:t>(config)# router ospf [Process ID]</a:t>
            </a:r>
          </a:p>
          <a:p>
            <a:pPr marL="0" indent="0">
              <a:buNone/>
            </a:pPr>
            <a:r>
              <a:rPr lang="en-US" altLang="ko-KR" sz="2400" dirty="0" smtClean="0"/>
              <a:t>(config-router)# router-id [IP Address]</a:t>
            </a:r>
          </a:p>
          <a:p>
            <a:pPr marL="0" indent="0">
              <a:buNone/>
            </a:pPr>
            <a:r>
              <a:rPr lang="en-US" altLang="ko-KR" sz="2400" dirty="0" smtClean="0"/>
              <a:t>(config-router)# network [IP Address] [</a:t>
            </a:r>
            <a:r>
              <a:rPr lang="ko-KR" altLang="en-US" sz="2400" dirty="0" smtClean="0"/>
              <a:t>와일드카드 마스크</a:t>
            </a:r>
            <a:r>
              <a:rPr lang="en-US" altLang="ko-KR" sz="2400" dirty="0" smtClean="0"/>
              <a:t>] area [</a:t>
            </a:r>
            <a:r>
              <a:rPr lang="ko-KR" altLang="en-US" sz="2400" dirty="0" smtClean="0"/>
              <a:t>넘버</a:t>
            </a:r>
            <a:r>
              <a:rPr lang="en-US" altLang="ko-KR" sz="2400" dirty="0" smtClean="0"/>
              <a:t>] </a:t>
            </a:r>
            <a:endParaRPr lang="en-US" altLang="ko-KR" sz="2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ospf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7262" y="4417768"/>
            <a:ext cx="101310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Process ID : 1~65535 </a:t>
            </a:r>
            <a:r>
              <a:rPr lang="ko-KR" altLang="en-US" dirty="0" smtClean="0"/>
              <a:t>사이의 임의의 수를 선택하여 사용하며 동일한 라우터에 여러 개의 </a:t>
            </a:r>
            <a:r>
              <a:rPr lang="en-US" altLang="ko-KR" dirty="0" smtClean="0"/>
              <a:t>OSPF </a:t>
            </a:r>
            <a:r>
              <a:rPr lang="ko-KR" altLang="en-US" dirty="0" smtClean="0"/>
              <a:t>프로세스를 설정하여 동작시킬 때 상호 간에 구분하기 위하여 설정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Router-id IP Address : Router ID </a:t>
            </a:r>
            <a:r>
              <a:rPr lang="ko-KR" altLang="en-US" dirty="0" smtClean="0"/>
              <a:t>입력은 생략할 수 있는 설정으로 </a:t>
            </a:r>
            <a:r>
              <a:rPr lang="en-US" altLang="ko-KR" dirty="0" smtClean="0"/>
              <a:t>OSPF</a:t>
            </a:r>
            <a:r>
              <a:rPr lang="ko-KR" altLang="en-US" dirty="0" smtClean="0"/>
              <a:t>에서 변동되지 않는 </a:t>
            </a:r>
            <a:r>
              <a:rPr lang="en-US" altLang="ko-KR" dirty="0" smtClean="0"/>
              <a:t>IP address</a:t>
            </a:r>
            <a:r>
              <a:rPr lang="ko-KR" altLang="en-US" dirty="0" smtClean="0"/>
              <a:t>를 라우터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로 설정하며 대부분 라우터의 루프백 주소를 라우터의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로 직접 지정함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Network [IP Address] [</a:t>
            </a:r>
            <a:r>
              <a:rPr lang="ko-KR" altLang="en-US" dirty="0" smtClean="0"/>
              <a:t>와일드카드 마스크</a:t>
            </a:r>
            <a:r>
              <a:rPr lang="en-US" altLang="ko-KR" dirty="0" smtClean="0"/>
              <a:t>] area [</a:t>
            </a:r>
            <a:r>
              <a:rPr lang="ko-KR" altLang="en-US" dirty="0" smtClean="0"/>
              <a:t>넘버</a:t>
            </a:r>
            <a:r>
              <a:rPr lang="en-US" altLang="ko-KR" dirty="0" smtClean="0"/>
              <a:t>] : </a:t>
            </a:r>
            <a:r>
              <a:rPr lang="ko-KR" altLang="en-US" dirty="0" smtClean="0"/>
              <a:t>라우터에 직접 연결된 인터페이스의 </a:t>
            </a:r>
            <a:r>
              <a:rPr lang="en-US" altLang="ko-KR" dirty="0" smtClean="0"/>
              <a:t>IP Address, </a:t>
            </a:r>
            <a:r>
              <a:rPr lang="ko-KR" altLang="en-US" dirty="0" smtClean="0"/>
              <a:t>와일드카드 마스크와 </a:t>
            </a:r>
            <a:r>
              <a:rPr lang="en-US" altLang="ko-KR" dirty="0" smtClean="0"/>
              <a:t>Area </a:t>
            </a:r>
            <a:r>
              <a:rPr lang="ko-KR" altLang="en-US" dirty="0" smtClean="0"/>
              <a:t>번호를 설정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9507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0511" y="964636"/>
            <a:ext cx="10515600" cy="330444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ospf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3858846" cy="4351338"/>
          </a:xfrm>
        </p:spPr>
        <p:txBody>
          <a:bodyPr/>
          <a:lstStyle/>
          <a:p>
            <a:r>
              <a:rPr lang="ko-KR" altLang="en-US" dirty="0" smtClean="0"/>
              <a:t>주어진 네트워크 토폴로지를 참고하여 </a:t>
            </a:r>
            <a:r>
              <a:rPr lang="en-US" altLang="ko-KR" dirty="0" smtClean="0"/>
              <a:t>R1, R2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OSPF</a:t>
            </a:r>
            <a:r>
              <a:rPr lang="ko-KR" altLang="en-US" dirty="0" smtClean="0"/>
              <a:t>를 사용하여 라우팅을 설정하되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구간은 </a:t>
            </a:r>
            <a:r>
              <a:rPr lang="en-US" altLang="ko-KR" dirty="0" smtClean="0"/>
              <a:t>Area 1</a:t>
            </a:r>
            <a:r>
              <a:rPr lang="ko-KR" altLang="en-US" dirty="0" smtClean="0"/>
              <a:t>에 속해 있으며</a:t>
            </a:r>
            <a:r>
              <a:rPr lang="en-US" altLang="ko-KR" dirty="0" smtClean="0"/>
              <a:t>, Process-ID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번을 사용하여 라우터의 인접 인터페이스를 선언하여 설정 하시오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490" y="1306017"/>
            <a:ext cx="6797431" cy="51885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5600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ospf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3387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ospf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3206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라우터가 특정 목적지로 향하는 패킷을 전달할 수 있는 경로가 없을 때 사용하는 라우팅 방식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모든 패킷을 동일한 다음 홉</a:t>
            </a:r>
            <a:r>
              <a:rPr lang="en-US" altLang="ko-KR" dirty="0" smtClean="0"/>
              <a:t>(next hop)</a:t>
            </a:r>
            <a:r>
              <a:rPr lang="ko-KR" altLang="en-US" dirty="0" smtClean="0"/>
              <a:t>으로 전송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특정 목적지로 향하는 경로를 모르더라도 패킷을 전달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라우팅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5590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4529" y="1644024"/>
            <a:ext cx="4434049" cy="274040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라우팅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838200" y="1825625"/>
            <a:ext cx="55313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ISP </a:t>
            </a:r>
            <a:r>
              <a:rPr lang="ko-KR" altLang="en-US" dirty="0" smtClean="0"/>
              <a:t>라우터는 이미 구성되어 있으며 접근할 수 없는 환경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R1 </a:t>
            </a:r>
            <a:r>
              <a:rPr lang="ko-KR" altLang="en-US" dirty="0" smtClean="0"/>
              <a:t>라우터에서 </a:t>
            </a:r>
            <a:r>
              <a:rPr lang="en-US" altLang="ko-KR" dirty="0" smtClean="0"/>
              <a:t>ISP </a:t>
            </a:r>
            <a:r>
              <a:rPr lang="ko-KR" altLang="en-US" dirty="0" smtClean="0"/>
              <a:t>라우터를 통해 외부로 데이터가 전달될 수 있도록 기본 라우팅</a:t>
            </a:r>
            <a:r>
              <a:rPr lang="en-US" altLang="ko-KR" dirty="0" smtClean="0"/>
              <a:t>(Default Routing)</a:t>
            </a:r>
            <a:r>
              <a:rPr lang="ko-KR" altLang="en-US" dirty="0" smtClean="0"/>
              <a:t>을 구성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R1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CDP</a:t>
            </a:r>
            <a:r>
              <a:rPr lang="ko-KR" altLang="en-US" dirty="0" smtClean="0"/>
              <a:t>를 사용하여 </a:t>
            </a:r>
            <a:r>
              <a:rPr lang="en-US" altLang="ko-KR" dirty="0" smtClean="0"/>
              <a:t>ISP “Se0/0/0</a:t>
            </a:r>
            <a:r>
              <a:rPr lang="ko-KR" altLang="en-US" dirty="0" smtClean="0"/>
              <a:t>에 할당된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주소를 확인 후 구성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7305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243" y="2500842"/>
            <a:ext cx="5784005" cy="992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라우팅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243" y="1938381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R1 – “Se0/0/0“ IP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42" y="4522665"/>
            <a:ext cx="6783511" cy="1744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016242" y="3934441"/>
            <a:ext cx="798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R1 – </a:t>
            </a:r>
            <a:r>
              <a:rPr lang="en-US" altLang="ko-KR" dirty="0" err="1" smtClean="0"/>
              <a:t>cdp</a:t>
            </a:r>
            <a:r>
              <a:rPr lang="en-US" altLang="ko-KR" dirty="0" smtClean="0"/>
              <a:t> run </a:t>
            </a:r>
            <a:r>
              <a:rPr lang="ko-KR" altLang="en-US" dirty="0" smtClean="0"/>
              <a:t>명령 입력 후 </a:t>
            </a:r>
            <a:r>
              <a:rPr lang="en-US" altLang="ko-KR" dirty="0" smtClean="0"/>
              <a:t>“do </a:t>
            </a:r>
            <a:r>
              <a:rPr lang="en-US" altLang="ko-KR" dirty="0" err="1" smtClean="0"/>
              <a:t>sh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cdp</a:t>
            </a:r>
            <a:r>
              <a:rPr lang="en-US" altLang="ko-KR" dirty="0" smtClean="0"/>
              <a:t> ne de” </a:t>
            </a:r>
            <a:r>
              <a:rPr lang="ko-KR" altLang="en-US" dirty="0" smtClean="0"/>
              <a:t>명령을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초 정도 후에 입력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11385" y="5939692"/>
            <a:ext cx="2547815" cy="26572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내용 개체 틀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446" y="1644025"/>
            <a:ext cx="3197132" cy="1975946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3759200" y="3235569"/>
            <a:ext cx="6768123" cy="28291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8869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기본</a:t>
            </a:r>
            <a:r>
              <a:rPr lang="en-US" altLang="ko-KR" dirty="0" smtClean="0"/>
              <a:t>(Default)</a:t>
            </a:r>
            <a:r>
              <a:rPr lang="ko-KR" altLang="en-US" dirty="0" smtClean="0"/>
              <a:t> 라우팅 설정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err="1" smtClean="0"/>
              <a:t>송신지에서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수신지를</a:t>
            </a:r>
            <a:r>
              <a:rPr lang="ko-KR" altLang="en-US" dirty="0" smtClean="0"/>
              <a:t> 알지 못하는 모든 패킷을 라우팅하는 경로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가능한 모든 경로에 관한 정보를 저장하기에는 라우팅 테이블의 공간이 충분하지 않을 때 사용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라우팅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14" y="2690765"/>
            <a:ext cx="9500344" cy="511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497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2906</Words>
  <Application>Microsoft Office PowerPoint</Application>
  <PresentationFormat>와이드스크린</PresentationFormat>
  <Paragraphs>543</Paragraphs>
  <Slides>103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13" baseType="lpstr">
      <vt:lpstr>HY헤드라인M</vt:lpstr>
      <vt:lpstr>굴림</vt:lpstr>
      <vt:lpstr>돋움</vt:lpstr>
      <vt:lpstr>맑은 고딕</vt:lpstr>
      <vt:lpstr>한컴산뜻돋움</vt:lpstr>
      <vt:lpstr>Arial</vt:lpstr>
      <vt:lpstr>Times New Roman</vt:lpstr>
      <vt:lpstr>Wingdings</vt:lpstr>
      <vt:lpstr>Office 테마</vt:lpstr>
      <vt:lpstr>비트맵 이미지</vt:lpstr>
      <vt:lpstr>L2〮L3 스위치 구축 (LM2002010313_16v1)</vt:lpstr>
      <vt:lpstr>학습 목표</vt:lpstr>
      <vt:lpstr>학습 목표</vt:lpstr>
      <vt:lpstr>OSI 7 Layer vs TCP/IP</vt:lpstr>
      <vt:lpstr>PowerPoint 프레젠테이션</vt:lpstr>
      <vt:lpstr>PowerPoint 프레젠테이션</vt:lpstr>
      <vt:lpstr>1. 스위치</vt:lpstr>
      <vt:lpstr>1. 스위치 – L2 스위치</vt:lpstr>
      <vt:lpstr>1. 스위치</vt:lpstr>
      <vt:lpstr>1. 스위치</vt:lpstr>
      <vt:lpstr>1. 스위치 – L4 스위치</vt:lpstr>
      <vt:lpstr>1. 스위치</vt:lpstr>
      <vt:lpstr>1. 스위치</vt:lpstr>
      <vt:lpstr>정리</vt:lpstr>
      <vt:lpstr>2. 스위치(라우터) 운영체제</vt:lpstr>
      <vt:lpstr>IOS(Internetwork Operating System)</vt:lpstr>
      <vt:lpstr>IOS – show flash</vt:lpstr>
      <vt:lpstr>PowerPoint 프레젠테이션</vt:lpstr>
      <vt:lpstr>ISO – show version</vt:lpstr>
      <vt:lpstr>ISO – show interface</vt:lpstr>
      <vt:lpstr>ISO – show processes</vt:lpstr>
      <vt:lpstr>Running-config vs startup-config</vt:lpstr>
      <vt:lpstr>2. 스위치(라우터) IOS 모드</vt:lpstr>
      <vt:lpstr>IOS 모드</vt:lpstr>
      <vt:lpstr>IOS 모드</vt:lpstr>
      <vt:lpstr>IOS 모드</vt:lpstr>
      <vt:lpstr>IOS 모드</vt:lpstr>
      <vt:lpstr>3. 스위치(라우터) IOS 명령어 구조</vt:lpstr>
      <vt:lpstr>IOS 명령어 구조</vt:lpstr>
      <vt:lpstr>키워드(keyboards)와 인수(arguments)</vt:lpstr>
      <vt:lpstr>?</vt:lpstr>
      <vt:lpstr>no ip domain-lookup</vt:lpstr>
      <vt:lpstr>수행 – 콘솔(Console) 연결</vt:lpstr>
      <vt:lpstr>수행 – 콘솔 연결(패킷 트레이서)</vt:lpstr>
      <vt:lpstr>수행 – 콘솔 연결</vt:lpstr>
      <vt:lpstr>수행 – 콘솔 연결 시 암호 설정</vt:lpstr>
      <vt:lpstr>원격접속</vt:lpstr>
      <vt:lpstr>수행 – 원격접속(Telnet)위한 IP설정</vt:lpstr>
      <vt:lpstr>수행 – 원격접속(Telnet) 설정</vt:lpstr>
      <vt:lpstr>수행 – 원격접속(SSH)</vt:lpstr>
      <vt:lpstr>수행 – ssh 설정(1)</vt:lpstr>
      <vt:lpstr>수행 – ssh 설정(2)</vt:lpstr>
      <vt:lpstr>수행 – ssh 설정(3)</vt:lpstr>
      <vt:lpstr>실습 더하기 : hostname </vt:lpstr>
      <vt:lpstr>실습 더하기 : banner</vt:lpstr>
      <vt:lpstr>실습 더하기 : History 설정</vt:lpstr>
      <vt:lpstr>실습 더하기 : DNS 설정</vt:lpstr>
      <vt:lpstr>실습 더하기 : 암호 저장 방식</vt:lpstr>
      <vt:lpstr>실습 더하기 : 콘솔 연결 시 id와 pw 설정</vt:lpstr>
      <vt:lpstr>L2〮L3 스위치 구축 (LM2002010313_16v1)</vt:lpstr>
      <vt:lpstr>학습 목표</vt:lpstr>
      <vt:lpstr>1. VLAN(Virtual LAN)</vt:lpstr>
      <vt:lpstr>1. VLAN(Virtual LAN)</vt:lpstr>
      <vt:lpstr>1. VLAN(Virtual LAN)</vt:lpstr>
      <vt:lpstr>1. VLAN(Virtual LAN)</vt:lpstr>
      <vt:lpstr>1. VLAN(Virtual LAN)</vt:lpstr>
      <vt:lpstr>1. VLAN(Virtual LAN) 번호</vt:lpstr>
      <vt:lpstr>2. Private VLAN</vt:lpstr>
      <vt:lpstr>2. Private VLAN</vt:lpstr>
      <vt:lpstr>2. Private VLAN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문제 : 서브넷팅</vt:lpstr>
      <vt:lpstr>문제 : 서브넷팅</vt:lpstr>
      <vt:lpstr>문제 : 서브넷팅</vt:lpstr>
      <vt:lpstr>문제 : 서브넷팅</vt:lpstr>
      <vt:lpstr>문제 : 가변 길이 서브넷팅</vt:lpstr>
      <vt:lpstr>실습 더하기 : </vt:lpstr>
      <vt:lpstr>L2〮L3 스위치 구축 (LM2002010313_16v1)</vt:lpstr>
      <vt:lpstr>학습 목표</vt:lpstr>
      <vt:lpstr>1. 라우팅 방식/프로토콜 선택 및 라우팅 테이블 구성, 점검 </vt:lpstr>
      <vt:lpstr>1. 라우팅 방식/프로토콜 선택 및 라우팅 테이블 구성, 점검 </vt:lpstr>
      <vt:lpstr>1. 라우팅 방식/프로토콜 선택 및 라우팅 테이블 구성, 점검 </vt:lpstr>
      <vt:lpstr>1. 라우팅 방식/프로토콜 선택 및 라우팅 테이블 구성, 점검 </vt:lpstr>
      <vt:lpstr>2. 경로 결정 방법</vt:lpstr>
      <vt:lpstr> </vt:lpstr>
      <vt:lpstr> </vt:lpstr>
      <vt:lpstr> </vt:lpstr>
      <vt:lpstr> </vt:lpstr>
      <vt:lpstr> </vt:lpstr>
      <vt:lpstr>실습 ) 라우팅 프로토콜 ospf </vt:lpstr>
      <vt:lpstr>PowerPoint 프레젠테이션</vt:lpstr>
      <vt:lpstr>PowerPoint 프레젠테이션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L2〮L3 스위치 구축 (LM2002010313_16v1)</dc:title>
  <dc:creator>잉구탱구</dc:creator>
  <cp:lastModifiedBy>5</cp:lastModifiedBy>
  <cp:revision>142</cp:revision>
  <dcterms:created xsi:type="dcterms:W3CDTF">2024-03-19T06:06:20Z</dcterms:created>
  <dcterms:modified xsi:type="dcterms:W3CDTF">2024-05-27T05:01:41Z</dcterms:modified>
</cp:coreProperties>
</file>